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4" r:id="rId15"/>
    <p:sldId id="285" r:id="rId16"/>
    <p:sldId id="286" r:id="rId17"/>
    <p:sldId id="269" r:id="rId18"/>
    <p:sldId id="270" r:id="rId19"/>
    <p:sldId id="271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9/7/2023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4.wdp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6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microsoft.com/office/2007/relationships/hdphoto" Target="../media/hdphoto21.wdp"/><Relationship Id="rId5" Type="http://schemas.microsoft.com/office/2007/relationships/hdphoto" Target="../media/hdphoto18.wdp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microsoft.com/office/2007/relationships/hdphoto" Target="../media/hdphoto20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3.wdp"/><Relationship Id="rId5" Type="http://schemas.openxmlformats.org/officeDocument/2006/relationships/image" Target="../media/image45.png"/><Relationship Id="rId4" Type="http://schemas.microsoft.com/office/2007/relationships/hdphoto" Target="../media/hdphoto2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10" Type="http://schemas.microsoft.com/office/2007/relationships/hdphoto" Target="../media/hdphoto8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microsoft.com/office/2007/relationships/hdphoto" Target="../media/hdphoto1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93C2C-36F2-A832-2E0B-60408A420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Introducci</a:t>
            </a:r>
            <a:r>
              <a:rPr lang="es-ES" dirty="0" err="1"/>
              <a:t>ó</a:t>
            </a:r>
            <a:r>
              <a:rPr lang="en-US" dirty="0"/>
              <a:t>n</a:t>
            </a:r>
            <a:endParaRPr lang="es-A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76E01F-FE95-A73E-7B8D-49939235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4327525"/>
            <a:ext cx="4572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8632CDA-4C14-2E39-F49C-15592ED3E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8" b="89979" l="54500" r="87875">
                        <a14:foregroundMark x1="58688" y1="13186" x2="58688" y2="13186"/>
                        <a14:foregroundMark x1="73563" y1="15190" x2="73875" y2="16878"/>
                        <a14:foregroundMark x1="83750" y1="16034" x2="83438" y2="22046"/>
                        <a14:foregroundMark x1="83438" y1="22046" x2="83188" y2="22785"/>
                        <a14:foregroundMark x1="82500" y1="18249" x2="82500" y2="19620"/>
                        <a14:foregroundMark x1="79563" y1="32384" x2="80188" y2="21624"/>
                        <a14:foregroundMark x1="79000" y1="26371" x2="80563" y2="34599"/>
                        <a14:foregroundMark x1="80063" y1="21730" x2="77813" y2="28165"/>
                        <a14:foregroundMark x1="77813" y1="28165" x2="78500" y2="32278"/>
                        <a14:foregroundMark x1="62187" y1="34072" x2="64000" y2="27321"/>
                        <a14:foregroundMark x1="64000" y1="27321" x2="62125" y2="18671"/>
                        <a14:foregroundMark x1="62125" y1="18671" x2="59688" y2="32489"/>
                        <a14:foregroundMark x1="59688" y1="32489" x2="60688" y2="19620"/>
                        <a14:foregroundMark x1="60688" y1="19620" x2="65438" y2="18565"/>
                        <a14:foregroundMark x1="65438" y1="18565" x2="67500" y2="25949"/>
                        <a14:foregroundMark x1="67500" y1="25949" x2="66563" y2="32278"/>
                        <a14:foregroundMark x1="66563" y1="32278" x2="63625" y2="35654"/>
                        <a14:foregroundMark x1="63625" y1="35654" x2="61063" y2="35759"/>
                        <a14:foregroundMark x1="62875" y1="16878" x2="58375" y2="21097"/>
                        <a14:foregroundMark x1="62875" y1="14873" x2="62875" y2="14873"/>
                        <a14:foregroundMark x1="59875" y1="17511" x2="59875" y2="17511"/>
                        <a14:foregroundMark x1="57250" y1="18354" x2="59000" y2="17089"/>
                        <a14:foregroundMark x1="57688" y1="25000" x2="58000" y2="22574"/>
                        <a14:foregroundMark x1="56375" y1="27321" x2="57250" y2="21097"/>
                        <a14:foregroundMark x1="58875" y1="32911" x2="56688" y2="28903"/>
                        <a14:foregroundMark x1="65875" y1="35654" x2="64250" y2="36076"/>
                        <a14:foregroundMark x1="62750" y1="14873" x2="62687" y2="12131"/>
                        <a14:foregroundMark x1="70500" y1="1688" x2="70750" y2="3903"/>
                        <a14:foregroundMark x1="70063" y1="50949" x2="70188" y2="48945"/>
                        <a14:foregroundMark x1="71250" y1="50316" x2="71375" y2="48312"/>
                        <a14:foregroundMark x1="69688" y1="50316" x2="69500" y2="48629"/>
                        <a14:foregroundMark x1="70688" y1="52321" x2="70688" y2="50633"/>
                        <a14:foregroundMark x1="71250" y1="51688" x2="71563" y2="50949"/>
                        <a14:foregroundMark x1="68500" y1="57911" x2="69375" y2="75633"/>
                        <a14:foregroundMark x1="73875" y1="58544" x2="74188" y2="71519"/>
                        <a14:foregroundMark x1="71563" y1="55907" x2="72250" y2="57384"/>
                        <a14:foregroundMark x1="71500" y1="71203" x2="72500" y2="72363"/>
                        <a14:foregroundMark x1="86000" y1="9810" x2="87500" y2="9599"/>
                        <a14:foregroundMark x1="84500" y1="7068" x2="87875" y2="8966"/>
                        <a14:foregroundMark x1="86500" y1="16878" x2="87188" y2="31224"/>
                        <a14:foregroundMark x1="85375" y1="32595" x2="84875" y2="36287"/>
                        <a14:foregroundMark x1="86063" y1="32595" x2="87063" y2="35970"/>
                        <a14:foregroundMark x1="71500" y1="76793" x2="71500" y2="76793"/>
                        <a14:backgroundMark x1="68375" y1="81540" x2="69875" y2="84177"/>
                        <a14:backgroundMark x1="67875" y1="80696" x2="67750" y2="816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670" r="10730" b="23146"/>
          <a:stretch/>
        </p:blipFill>
        <p:spPr bwMode="auto">
          <a:xfrm>
            <a:off x="6409138" y="0"/>
            <a:ext cx="58133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62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CCDD2-B71E-9DB8-6166-F4A38E36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Movimiento</a:t>
            </a:r>
            <a:r>
              <a:rPr lang="en-US" dirty="0"/>
              <a:t> de </a:t>
            </a:r>
            <a:r>
              <a:rPr lang="en-US" dirty="0" err="1"/>
              <a:t>cartesianas</a:t>
            </a:r>
            <a:endParaRPr lang="es-A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4A944B7-68FA-F1D7-E723-F884BFD48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8"/>
          <a:stretch/>
        </p:blipFill>
        <p:spPr bwMode="auto">
          <a:xfrm>
            <a:off x="590244" y="3177824"/>
            <a:ext cx="2923223" cy="301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6AA1C90E-3E09-7F55-CC5A-FF9FCFDFB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52" y="3177824"/>
            <a:ext cx="3050877" cy="301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CD58F08-A06B-E16D-5230-82F19E5C8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t="14836" r="7157"/>
          <a:stretch/>
        </p:blipFill>
        <p:spPr bwMode="auto">
          <a:xfrm>
            <a:off x="8344514" y="3177824"/>
            <a:ext cx="3640203" cy="25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791151A-5BAB-A35E-047E-5116155674E7}"/>
              </a:ext>
            </a:extLst>
          </p:cNvPr>
          <p:cNvSpPr txBox="1"/>
          <p:nvPr/>
        </p:nvSpPr>
        <p:spPr>
          <a:xfrm>
            <a:off x="1179442" y="2507021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Cartesiana</a:t>
            </a:r>
            <a:r>
              <a:rPr lang="en-US" dirty="0"/>
              <a:t> XZ</a:t>
            </a:r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0D0DC3-9E4E-A1BD-4436-81D77DAD994B}"/>
              </a:ext>
            </a:extLst>
          </p:cNvPr>
          <p:cNvSpPr txBox="1"/>
          <p:nvPr/>
        </p:nvSpPr>
        <p:spPr>
          <a:xfrm>
            <a:off x="5048781" y="2507021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Cartesiana</a:t>
            </a:r>
            <a:r>
              <a:rPr lang="en-US" dirty="0"/>
              <a:t> XY</a:t>
            </a:r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4E78BB9-CBCE-F5EA-173C-26ADE15A7A50}"/>
              </a:ext>
            </a:extLst>
          </p:cNvPr>
          <p:cNvSpPr txBox="1"/>
          <p:nvPr/>
        </p:nvSpPr>
        <p:spPr>
          <a:xfrm>
            <a:off x="9229102" y="2507021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Cartesiana</a:t>
            </a:r>
            <a:r>
              <a:rPr lang="en-US" dirty="0"/>
              <a:t> XYZ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361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8F456-F6E3-DDFD-D106-5587CB92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Ventajas</a:t>
            </a:r>
            <a:r>
              <a:rPr lang="en-US" dirty="0"/>
              <a:t> y </a:t>
            </a:r>
            <a:r>
              <a:rPr lang="en-US" dirty="0" err="1"/>
              <a:t>Desventajas</a:t>
            </a:r>
            <a:r>
              <a:rPr lang="en-US" dirty="0"/>
              <a:t> de </a:t>
            </a:r>
            <a:r>
              <a:rPr lang="en-US" dirty="0" err="1"/>
              <a:t>Cartesianas</a:t>
            </a:r>
            <a:endParaRPr lang="es-AR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23E723A-BAE0-E962-03C9-1473123DA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81849"/>
              </p:ext>
            </p:extLst>
          </p:nvPr>
        </p:nvGraphicFramePr>
        <p:xfrm>
          <a:off x="2502022" y="2349660"/>
          <a:ext cx="6780874" cy="4322800"/>
        </p:xfrm>
        <a:graphic>
          <a:graphicData uri="http://schemas.openxmlformats.org/drawingml/2006/table">
            <a:tbl>
              <a:tblPr/>
              <a:tblGrid>
                <a:gridCol w="2518859">
                  <a:extLst>
                    <a:ext uri="{9D8B030D-6E8A-4147-A177-3AD203B41FA5}">
                      <a16:colId xmlns:a16="http://schemas.microsoft.com/office/drawing/2014/main" val="1310057293"/>
                    </a:ext>
                  </a:extLst>
                </a:gridCol>
                <a:gridCol w="2579870">
                  <a:extLst>
                    <a:ext uri="{9D8B030D-6E8A-4147-A177-3AD203B41FA5}">
                      <a16:colId xmlns:a16="http://schemas.microsoft.com/office/drawing/2014/main" val="2204748405"/>
                    </a:ext>
                  </a:extLst>
                </a:gridCol>
                <a:gridCol w="1682145">
                  <a:extLst>
                    <a:ext uri="{9D8B030D-6E8A-4147-A177-3AD203B41FA5}">
                      <a16:colId xmlns:a16="http://schemas.microsoft.com/office/drawing/2014/main" val="2512597953"/>
                    </a:ext>
                  </a:extLst>
                </a:gridCol>
              </a:tblGrid>
              <a:tr h="484651">
                <a:tc>
                  <a:txBody>
                    <a:bodyPr/>
                    <a:lstStyle/>
                    <a:p>
                      <a:pPr fontAlgn="t"/>
                      <a:r>
                        <a:rPr lang="es-AR">
                          <a:effectLst/>
                        </a:rPr>
                        <a:t> 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xz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xy</a:t>
                      </a:r>
                      <a:endParaRPr lang="es-AR" dirty="0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824351"/>
                  </a:ext>
                </a:extLst>
              </a:tr>
              <a:tr h="5018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Diseño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Ligero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Pesado, alta estabilidad</a:t>
                      </a:r>
                      <a:endParaRPr lang="es-A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803952"/>
                  </a:ext>
                </a:extLst>
              </a:tr>
              <a:tr h="3288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Facilidad de armado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Fácil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Complejo</a:t>
                      </a:r>
                      <a:endParaRPr lang="es-A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2094"/>
                  </a:ext>
                </a:extLst>
              </a:tr>
              <a:tr h="3288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Electrónica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Fácil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  +cables</a:t>
                      </a:r>
                      <a:endParaRPr lang="es-A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043740"/>
                  </a:ext>
                </a:extLst>
              </a:tr>
              <a:tr h="36348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 de partes (relativo)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Pocas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Muchas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177175"/>
                  </a:ext>
                </a:extLst>
              </a:tr>
              <a:tr h="42666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Rapidez de impresión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Media</a:t>
                      </a:r>
                      <a:endParaRPr lang="es-A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Rápida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9820888"/>
                  </a:ext>
                </a:extLst>
              </a:tr>
              <a:tr h="48465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Volumen grande de impresión (mayor 30x30)</a:t>
                      </a:r>
                      <a:endParaRPr lang="es-ES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recomendable (mucha inercia)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Posible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0498575"/>
                  </a:ext>
                </a:extLst>
              </a:tr>
              <a:tr h="3288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Calidad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Media</a:t>
                      </a:r>
                      <a:endParaRPr lang="es-A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Alta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070453"/>
                  </a:ext>
                </a:extLst>
              </a:tr>
              <a:tr h="3288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Mantenimiento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Fácil</a:t>
                      </a:r>
                      <a:endParaRPr lang="es-A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Medio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199200"/>
                  </a:ext>
                </a:extLst>
              </a:tr>
              <a:tr h="3288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Precio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Barato</a:t>
                      </a:r>
                      <a:endParaRPr lang="es-AR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Caro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046067"/>
                  </a:ext>
                </a:extLst>
              </a:tr>
              <a:tr h="3288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Extrusor directo</a:t>
                      </a:r>
                      <a:endParaRPr lang="es-AR"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2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recomendable (2 pap en eje Z)</a:t>
                      </a:r>
                      <a:endParaRPr lang="es-ES" sz="1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Recomendable</a:t>
                      </a:r>
                      <a:endParaRPr lang="es-AR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76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58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3AF104-C40F-3AD0-87FB-941817D6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COREXY</a:t>
            </a:r>
            <a:endParaRPr lang="es-A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B73C77-89C7-0B98-9DAF-ABBBF5FC8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75" b="93875" l="6500" r="92125">
                        <a14:foregroundMark x1="12125" y1="9250" x2="14125" y2="14500"/>
                        <a14:foregroundMark x1="6875" y1="11250" x2="6500" y2="6875"/>
                        <a14:foregroundMark x1="45375" y1="4375" x2="48000" y2="4375"/>
                        <a14:foregroundMark x1="91625" y1="13125" x2="92125" y2="16375"/>
                        <a14:foregroundMark x1="78750" y1="90750" x2="81750" y2="87250"/>
                        <a14:foregroundMark x1="44875" y1="93875" x2="47125" y2="93500"/>
                        <a14:foregroundMark x1="61375" y1="70000" x2="61750" y2="71000"/>
                        <a14:foregroundMark x1="61375" y1="58625" x2="61375" y2="58625"/>
                        <a14:foregroundMark x1="61250" y1="61375" x2="62000" y2="64000"/>
                        <a14:foregroundMark x1="61750" y1="33375" x2="62250" y2="35750"/>
                        <a14:foregroundMark x1="49000" y1="25625" x2="49000" y2="28125"/>
                        <a14:foregroundMark x1="88000" y1="81875" x2="88000" y2="81875"/>
                        <a14:backgroundMark x1="22375" y1="10500" x2="22375" y2="10500"/>
                        <a14:backgroundMark x1="44375" y1="12875" x2="44375" y2="12875"/>
                        <a14:backgroundMark x1="46000" y1="15250" x2="46000" y2="15250"/>
                        <a14:backgroundMark x1="84125" y1="11250" x2="84125" y2="11250"/>
                        <a14:backgroundMark x1="81750" y1="14125" x2="81750" y2="14125"/>
                        <a14:backgroundMark x1="65250" y1="11000" x2="65250" y2="11000"/>
                        <a14:backgroundMark x1="65125" y1="14625" x2="65125" y2="14625"/>
                        <a14:backgroundMark x1="53375" y1="12625" x2="53375" y2="12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01" y="2465407"/>
            <a:ext cx="3860157" cy="386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AA73CDC-6A5D-A7D2-1133-AC2B47F2B268}"/>
              </a:ext>
            </a:extLst>
          </p:cNvPr>
          <p:cNvSpPr txBox="1"/>
          <p:nvPr/>
        </p:nvSpPr>
        <p:spPr>
          <a:xfrm>
            <a:off x="6215605" y="740780"/>
            <a:ext cx="4803493" cy="38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s-ES" dirty="0" err="1"/>
              <a:t>uál</a:t>
            </a:r>
            <a:r>
              <a:rPr lang="es-ES" dirty="0"/>
              <a:t> es la diferencia con cartesiana XY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B9E0FB5-2FD2-83A7-3774-005A0759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468" y="1421307"/>
            <a:ext cx="2330667" cy="254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F47ACFE9-8B39-EF67-24AC-95D8C344E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863" y="1648930"/>
            <a:ext cx="2573136" cy="208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A37E9D5-11B4-26A5-5FAC-DC58BC5898E8}"/>
              </a:ext>
            </a:extLst>
          </p:cNvPr>
          <p:cNvSpPr txBox="1"/>
          <p:nvPr/>
        </p:nvSpPr>
        <p:spPr>
          <a:xfrm>
            <a:off x="7058327" y="4426711"/>
            <a:ext cx="322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 </a:t>
            </a:r>
            <a:r>
              <a:rPr lang="en-US" dirty="0" err="1"/>
              <a:t>qu</a:t>
            </a:r>
            <a:r>
              <a:rPr lang="es-ES" dirty="0"/>
              <a:t>é está más fachera</a:t>
            </a:r>
            <a:r>
              <a:rPr lang="en-US" dirty="0"/>
              <a:t>?</a:t>
            </a:r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0934C6-ECD3-D0AC-CBF3-DAB3E8976EE3}"/>
              </a:ext>
            </a:extLst>
          </p:cNvPr>
          <p:cNvSpPr txBox="1"/>
          <p:nvPr/>
        </p:nvSpPr>
        <p:spPr>
          <a:xfrm>
            <a:off x="6155223" y="5023696"/>
            <a:ext cx="51835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dos motores se esfuerzan por igual… no es lo mismo que un motor mueva solo el extrusor y el otro el extrusor + varillas y carros a que sean esos movimientos combinados.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3850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C04F6-AF1D-965D-DEA1-D5055446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</a:t>
            </a:r>
            <a:endParaRPr lang="es-AR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1F1B2EC-37F6-0462-0A1C-9451353D2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4484" r="64843">
                        <a14:foregroundMark x1="34718" y1="61538" x2="34718" y2="61538"/>
                        <a14:foregroundMark x1="51827" y1="34218" x2="51827" y2="34218"/>
                        <a14:backgroundMark x1="51163" y1="33422" x2="51163" y2="33422"/>
                        <a14:backgroundMark x1="51163" y1="59416" x2="51163" y2="59416"/>
                        <a14:backgroundMark x1="49336" y1="59682" x2="49336" y2="59682"/>
                        <a14:backgroundMark x1="51329" y1="37931" x2="51329" y2="37931"/>
                        <a14:backgroundMark x1="52326" y1="35809" x2="52326" y2="35809"/>
                        <a14:backgroundMark x1="41694" y1="20690" x2="41694" y2="20690"/>
                        <a14:backgroundMark x1="45515" y1="17241" x2="45515" y2="17241"/>
                        <a14:backgroundMark x1="54983" y1="17241" x2="54983" y2="17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89" r="31362"/>
          <a:stretch/>
        </p:blipFill>
        <p:spPr bwMode="auto">
          <a:xfrm>
            <a:off x="1073151" y="2067234"/>
            <a:ext cx="2903124" cy="47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784B740-DDEE-4742-E46B-AA35AA160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231604"/>
              </p:ext>
            </p:extLst>
          </p:nvPr>
        </p:nvGraphicFramePr>
        <p:xfrm>
          <a:off x="8356922" y="581928"/>
          <a:ext cx="3051700" cy="5704414"/>
        </p:xfrm>
        <a:graphic>
          <a:graphicData uri="http://schemas.openxmlformats.org/drawingml/2006/table">
            <a:tbl>
              <a:tblPr/>
              <a:tblGrid>
                <a:gridCol w="1525850">
                  <a:extLst>
                    <a:ext uri="{9D8B030D-6E8A-4147-A177-3AD203B41FA5}">
                      <a16:colId xmlns:a16="http://schemas.microsoft.com/office/drawing/2014/main" val="716643639"/>
                    </a:ext>
                  </a:extLst>
                </a:gridCol>
                <a:gridCol w="1525850">
                  <a:extLst>
                    <a:ext uri="{9D8B030D-6E8A-4147-A177-3AD203B41FA5}">
                      <a16:colId xmlns:a16="http://schemas.microsoft.com/office/drawing/2014/main" val="3777490389"/>
                    </a:ext>
                  </a:extLst>
                </a:gridCol>
              </a:tblGrid>
              <a:tr h="546128">
                <a:tc>
                  <a:txBody>
                    <a:bodyPr/>
                    <a:lstStyle/>
                    <a:p>
                      <a:pPr fontAlgn="t"/>
                      <a:r>
                        <a:rPr lang="es-AR" sz="1400">
                          <a:effectLst/>
                        </a:rPr>
                        <a:t> </a:t>
                      </a: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Delta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327097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Diseño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Pesado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90514"/>
                  </a:ext>
                </a:extLst>
              </a:tr>
              <a:tr h="5461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Facilidad de armado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Complejo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8453649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Electrónica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Difícil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666319"/>
                  </a:ext>
                </a:extLst>
              </a:tr>
              <a:tr h="5461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Cantidad de partes (relativo)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Bastantes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745804"/>
                  </a:ext>
                </a:extLst>
              </a:tr>
              <a:tr h="54612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Rapidez de impresión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Alta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48369"/>
                  </a:ext>
                </a:extLst>
              </a:tr>
              <a:tr h="72252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Volumen grande de impresión (mayor 30x30)</a:t>
                      </a:r>
                      <a:endParaRPr lang="es-ES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58972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Calidad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Alta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636734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Mantenimiento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Muy difícil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981290"/>
                  </a:ext>
                </a:extLst>
              </a:tr>
              <a:tr h="41383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Precio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Medio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48091"/>
                  </a:ext>
                </a:extLst>
              </a:tr>
              <a:tr h="6343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Extrusor directo</a:t>
                      </a:r>
                      <a:endParaRPr lang="es-AR" sz="1400"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 recomendable</a:t>
                      </a:r>
                      <a:endParaRPr lang="es-AR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6819" marR="66819" marT="66819" marB="66819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883500"/>
                  </a:ext>
                </a:extLst>
              </a:tr>
            </a:tbl>
          </a:graphicData>
        </a:graphic>
      </p:graphicFrame>
      <p:pic>
        <p:nvPicPr>
          <p:cNvPr id="12295" name="Picture 7">
            <a:extLst>
              <a:ext uri="{FF2B5EF4-FFF2-40B4-BE49-F238E27FC236}">
                <a16:creationId xmlns:a16="http://schemas.microsoft.com/office/drawing/2014/main" id="{B669AC1A-4AE1-E46C-82B5-1ABAFD1AD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7" b="89931" l="5000" r="96591">
                        <a14:foregroundMark x1="42955" y1="14063" x2="43636" y2="13194"/>
                        <a14:foregroundMark x1="48409" y1="4861" x2="49318" y2="4340"/>
                        <a14:foregroundMark x1="5000" y1="30382" x2="5000" y2="30382"/>
                        <a14:foregroundMark x1="5455" y1="31944" x2="5455" y2="33507"/>
                        <a14:foregroundMark x1="5000" y1="36632" x2="5000" y2="36632"/>
                        <a14:foregroundMark x1="5682" y1="29514" x2="5682" y2="29514"/>
                        <a14:foregroundMark x1="8409" y1="36458" x2="8409" y2="36458"/>
                        <a14:foregroundMark x1="61136" y1="24826" x2="61136" y2="27431"/>
                        <a14:foregroundMark x1="96591" y1="40799" x2="95909" y2="47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311" y="2373583"/>
            <a:ext cx="3187378" cy="417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B0060-8111-5D90-28F7-67DFBC43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Resina</a:t>
            </a:r>
            <a:endParaRPr lang="es-A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25549FD-C90A-C862-13D9-225F0CF8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67" b="94833" l="9981" r="89251">
                        <a14:foregroundMark x1="36276" y1="6167" x2="47601" y2="7667"/>
                        <a14:foregroundMark x1="57006" y1="3333" x2="60845" y2="3333"/>
                        <a14:foregroundMark x1="50288" y1="67333" x2="38964" y2="68333"/>
                        <a14:foregroundMark x1="36852" y1="88833" x2="36468" y2="72833"/>
                        <a14:foregroundMark x1="22265" y1="72167" x2="56814" y2="83333"/>
                        <a14:foregroundMark x1="22265" y1="64500" x2="46065" y2="62167"/>
                        <a14:foregroundMark x1="19578" y1="66167" x2="24952" y2="86833"/>
                        <a14:foregroundMark x1="33781" y1="91333" x2="45106" y2="91333"/>
                        <a14:foregroundMark x1="45106" y1="91333" x2="78503" y2="88833"/>
                        <a14:foregroundMark x1="48752" y1="94833" x2="53551" y2="94500"/>
                        <a14:foregroundMark x1="63532" y1="71667" x2="64107" y2="6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58" y="2434874"/>
            <a:ext cx="3666117" cy="42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presiones 3D en resina – Unsoloboton">
            <a:extLst>
              <a:ext uri="{FF2B5EF4-FFF2-40B4-BE49-F238E27FC236}">
                <a16:creationId xmlns:a16="http://schemas.microsoft.com/office/drawing/2014/main" id="{E25D3950-C1D2-9721-D306-4850DD42F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889" b="91674" l="23241" r="70556">
                        <a14:foregroundMark x1="48148" y1="24514" x2="49167" y2="24329"/>
                        <a14:foregroundMark x1="31944" y1="37650" x2="32407" y2="36633"/>
                        <a14:foregroundMark x1="36574" y1="33580" x2="36574" y2="33580"/>
                        <a14:foregroundMark x1="34722" y1="33302" x2="36204" y2="33025"/>
                        <a14:foregroundMark x1="33704" y1="33765" x2="33704" y2="33765"/>
                        <a14:foregroundMark x1="37593" y1="32747" x2="39074" y2="32562"/>
                        <a14:foregroundMark x1="50926" y1="21369" x2="50926" y2="21369"/>
                        <a14:foregroundMark x1="48981" y1="21184" x2="48981" y2="21184"/>
                        <a14:foregroundMark x1="56111" y1="22202" x2="56111" y2="22202"/>
                        <a14:foregroundMark x1="52685" y1="21647" x2="52685" y2="21647"/>
                        <a14:foregroundMark x1="55926" y1="20907" x2="55926" y2="20907"/>
                        <a14:foregroundMark x1="53056" y1="20167" x2="53056" y2="20167"/>
                        <a14:foregroundMark x1="52130" y1="19981" x2="52130" y2="19981"/>
                        <a14:foregroundMark x1="23241" y1="68733" x2="23519" y2="74653"/>
                        <a14:foregroundMark x1="33704" y1="86772" x2="34815" y2="86031"/>
                        <a14:foregroundMark x1="53611" y1="87882" x2="56759" y2="88529"/>
                        <a14:foregroundMark x1="56667" y1="91674" x2="57870" y2="90472"/>
                        <a14:foregroundMark x1="49815" y1="86772" x2="49815" y2="87327"/>
                        <a14:foregroundMark x1="45370" y1="86031" x2="45370" y2="86031"/>
                        <a14:foregroundMark x1="45185" y1="85569" x2="45185" y2="85569"/>
                        <a14:foregroundMark x1="49167" y1="87327" x2="49167" y2="873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38" t="16462" r="23627" b="6505"/>
          <a:stretch/>
        </p:blipFill>
        <p:spPr bwMode="auto">
          <a:xfrm>
            <a:off x="5691673" y="-1"/>
            <a:ext cx="5169160" cy="697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8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4C39A9-983E-7E9B-658F-FCD624BC3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 vs DLP vs LCD</a:t>
            </a:r>
            <a:endParaRPr lang="es-AR" dirty="0"/>
          </a:p>
        </p:txBody>
      </p:sp>
      <p:pic>
        <p:nvPicPr>
          <p:cNvPr id="2050" name="Picture 2" descr="Resin 3D Printers: SLA, DLP and LED-LCD">
            <a:extLst>
              <a:ext uri="{FF2B5EF4-FFF2-40B4-BE49-F238E27FC236}">
                <a16:creationId xmlns:a16="http://schemas.microsoft.com/office/drawing/2014/main" id="{92122B8B-9040-7EBC-12DF-63AF8FE0B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76"/>
          <a:stretch/>
        </p:blipFill>
        <p:spPr bwMode="auto">
          <a:xfrm>
            <a:off x="453653" y="2993425"/>
            <a:ext cx="1922106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in 3D Printers: SLA, DLP and LED-LCD">
            <a:extLst>
              <a:ext uri="{FF2B5EF4-FFF2-40B4-BE49-F238E27FC236}">
                <a16:creationId xmlns:a16="http://schemas.microsoft.com/office/drawing/2014/main" id="{826673F6-C5B4-0DFC-E055-22752BD9F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5" r="49551"/>
          <a:stretch/>
        </p:blipFill>
        <p:spPr bwMode="auto">
          <a:xfrm>
            <a:off x="2615462" y="2993425"/>
            <a:ext cx="1922107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in 3D Printers: SLA, DLP and LED-LCD">
            <a:extLst>
              <a:ext uri="{FF2B5EF4-FFF2-40B4-BE49-F238E27FC236}">
                <a16:creationId xmlns:a16="http://schemas.microsoft.com/office/drawing/2014/main" id="{DF65E4D9-535F-C9AB-7F1E-B76097BE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2" r="25183"/>
          <a:stretch/>
        </p:blipFill>
        <p:spPr bwMode="auto">
          <a:xfrm>
            <a:off x="4777272" y="2993424"/>
            <a:ext cx="1922108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do SLA 3D printers work">
            <a:extLst>
              <a:ext uri="{FF2B5EF4-FFF2-40B4-BE49-F238E27FC236}">
                <a16:creationId xmlns:a16="http://schemas.microsoft.com/office/drawing/2014/main" id="{76D9C2F8-AECB-36FE-3C46-7840B598B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5" t="6521" r="17922" b="6521"/>
          <a:stretch/>
        </p:blipFill>
        <p:spPr bwMode="auto">
          <a:xfrm>
            <a:off x="7266308" y="2122714"/>
            <a:ext cx="4477823" cy="422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ow do DLP 3D printers work">
            <a:extLst>
              <a:ext uri="{FF2B5EF4-FFF2-40B4-BE49-F238E27FC236}">
                <a16:creationId xmlns:a16="http://schemas.microsoft.com/office/drawing/2014/main" id="{FB4C21D3-DD1A-47FF-6B5D-553A440B8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0" t="4897" r="23359" b="14422"/>
          <a:stretch/>
        </p:blipFill>
        <p:spPr bwMode="auto">
          <a:xfrm>
            <a:off x="7410496" y="2183261"/>
            <a:ext cx="4189445" cy="41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F1171-4791-54FB-9504-7D2DBAED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 vs DLP</a:t>
            </a:r>
            <a:endParaRPr lang="es-AR" dirty="0"/>
          </a:p>
        </p:txBody>
      </p:sp>
      <p:pic>
        <p:nvPicPr>
          <p:cNvPr id="5" name="Picture 2" descr="SLA vs. DLP 3D printing technology - quality comparison">
            <a:extLst>
              <a:ext uri="{FF2B5EF4-FFF2-40B4-BE49-F238E27FC236}">
                <a16:creationId xmlns:a16="http://schemas.microsoft.com/office/drawing/2014/main" id="{958F2D53-840C-A007-4088-79CD1CB33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36" y="2281280"/>
            <a:ext cx="8949527" cy="447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0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13507-49FD-2091-ACD6-33EC36103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impresoras</a:t>
            </a:r>
            <a:endParaRPr lang="es-AR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80A41D7-DF92-DF53-9017-886D80B24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1461" r="45718">
                        <a14:backgroundMark x1="20429" y1="34750" x2="20429" y2="34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9" r="50000"/>
          <a:stretch/>
        </p:blipFill>
        <p:spPr bwMode="auto">
          <a:xfrm>
            <a:off x="518258" y="2225889"/>
            <a:ext cx="2296290" cy="30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9EAF6B4-9754-D9AE-8349-0D7E2DD5F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7531" l="1375" r="47875">
                        <a14:foregroundMark x1="6250" y1="15062" x2="8125" y2="12840"/>
                        <a14:foregroundMark x1="34375" y1="14074" x2="34000" y2="19753"/>
                        <a14:foregroundMark x1="34500" y1="6667" x2="34500" y2="9630"/>
                        <a14:foregroundMark x1="6750" y1="54815" x2="4375" y2="49877"/>
                        <a14:foregroundMark x1="3125" y1="39012" x2="2625" y2="33333"/>
                        <a14:foregroundMark x1="4125" y1="45679" x2="3500" y2="39753"/>
                        <a14:foregroundMark x1="3500" y1="47160" x2="3375" y2="49383"/>
                        <a14:foregroundMark x1="17250" y1="70370" x2="23875" y2="81728"/>
                        <a14:foregroundMark x1="3625" y1="62963" x2="4125" y2="71111"/>
                        <a14:foregroundMark x1="15125" y1="90123" x2="19375" y2="91111"/>
                        <a14:foregroundMark x1="30625" y1="93333" x2="36250" y2="90617"/>
                        <a14:foregroundMark x1="39625" y1="68889" x2="26250" y2="69877"/>
                        <a14:foregroundMark x1="21500" y1="60988" x2="31875" y2="72593"/>
                        <a14:foregroundMark x1="13500" y1="92346" x2="21500" y2="96049"/>
                        <a14:foregroundMark x1="3750" y1="76543" x2="10875" y2="92346"/>
                        <a14:foregroundMark x1="10875" y1="92346" x2="15500" y2="96543"/>
                        <a14:foregroundMark x1="16375" y1="77531" x2="20125" y2="55802"/>
                        <a14:foregroundMark x1="20125" y1="55802" x2="20500" y2="54815"/>
                        <a14:foregroundMark x1="18875" y1="39259" x2="20125" y2="38025"/>
                        <a14:foregroundMark x1="18750" y1="43210" x2="20500" y2="42469"/>
                        <a14:foregroundMark x1="24750" y1="86667" x2="36750" y2="80247"/>
                        <a14:foregroundMark x1="36750" y1="80247" x2="38375" y2="78272"/>
                        <a14:foregroundMark x1="42125" y1="62716" x2="43625" y2="79012"/>
                        <a14:foregroundMark x1="43625" y1="79012" x2="43125" y2="82469"/>
                        <a14:foregroundMark x1="43875" y1="44444" x2="44125" y2="47654"/>
                        <a14:foregroundMark x1="44125" y1="68395" x2="43000" y2="82469"/>
                        <a14:foregroundMark x1="43000" y1="82469" x2="38125" y2="97531"/>
                        <a14:foregroundMark x1="38125" y1="97531" x2="38125" y2="97531"/>
                        <a14:foregroundMark x1="35125" y1="88642" x2="39875" y2="84691"/>
                        <a14:foregroundMark x1="23000" y1="92099" x2="22625" y2="89383"/>
                        <a14:foregroundMark x1="25500" y1="95062" x2="27250" y2="95309"/>
                        <a14:foregroundMark x1="44125" y1="95802" x2="44625" y2="91358"/>
                        <a14:foregroundMark x1="45750" y1="80494" x2="46125" y2="74321"/>
                        <a14:foregroundMark x1="47875" y1="60000" x2="47875" y2="60988"/>
                        <a14:foregroundMark x1="26563" y1="20247" x2="25500" y2="20741"/>
                        <a14:foregroundMark x1="28688" y1="19259" x2="26563" y2="20247"/>
                        <a14:foregroundMark x1="29750" y1="18765" x2="28688" y2="19259"/>
                        <a14:foregroundMark x1="34250" y1="22963" x2="35000" y2="24691"/>
                        <a14:foregroundMark x1="21000" y1="16296" x2="19000" y2="14815"/>
                        <a14:foregroundMark x1="16500" y1="12593" x2="14500" y2="11111"/>
                        <a14:foregroundMark x1="23589" y1="20247" x2="23000" y2="19506"/>
                        <a14:foregroundMark x1="24375" y1="21235" x2="23589" y2="20247"/>
                        <a14:foregroundMark x1="18500" y1="13580" x2="17625" y2="13086"/>
                        <a14:foregroundMark x1="13625" y1="12099" x2="12375" y2="11605"/>
                        <a14:foregroundMark x1="10500" y1="13086" x2="9375" y2="14074"/>
                        <a14:foregroundMark x1="4625" y1="17284" x2="3250" y2="19506"/>
                        <a14:foregroundMark x1="1750" y1="24198" x2="1375" y2="25679"/>
                        <a14:foregroundMark x1="1750" y1="22469" x2="2250" y2="21235"/>
                        <a14:foregroundMark x1="2625" y1="19506" x2="1500" y2="22222"/>
                        <a14:foregroundMark x1="23750" y1="18519" x2="23875" y2="19012"/>
                        <a14:backgroundMark x1="5750" y1="22222" x2="8125" y2="20247"/>
                        <a14:backgroundMark x1="13625" y1="23457" x2="10125" y2="25679"/>
                        <a14:backgroundMark x1="25875" y1="20247" x2="25875" y2="20247"/>
                        <a14:backgroundMark x1="26375" y1="19259" x2="26375" y2="19259"/>
                        <a14:backgroundMark x1="26250" y1="20247" x2="26250" y2="202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445"/>
          <a:stretch/>
        </p:blipFill>
        <p:spPr bwMode="auto">
          <a:xfrm>
            <a:off x="3100835" y="3545011"/>
            <a:ext cx="2296291" cy="249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B2BC3D95-3E9B-FA87-65F6-57C862A57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700" b="79200" l="9300" r="87300">
                        <a14:foregroundMark x1="29600" y1="26700" x2="35600" y2="26800"/>
                        <a14:foregroundMark x1="31200" y1="34500" x2="31200" y2="34100"/>
                        <a14:foregroundMark x1="12800" y1="64300" x2="13300" y2="60600"/>
                        <a14:foregroundMark x1="26600" y1="72600" x2="38400" y2="60300"/>
                        <a14:foregroundMark x1="42000" y1="73200" x2="52100" y2="60700"/>
                        <a14:foregroundMark x1="66600" y1="64000" x2="67800" y2="63900"/>
                        <a14:foregroundMark x1="66000" y1="63300" x2="69400" y2="63300"/>
                        <a14:foregroundMark x1="65100" y1="66500" x2="70000" y2="66500"/>
                        <a14:foregroundMark x1="23000" y1="73500" x2="23000" y2="73500"/>
                        <a14:foregroundMark x1="21400" y1="73900" x2="22700" y2="73900"/>
                        <a14:foregroundMark x1="33900" y1="67700" x2="33900" y2="69600"/>
                        <a14:foregroundMark x1="68700" y1="36400" x2="68700" y2="34800"/>
                        <a14:foregroundMark x1="67900" y1="37600" x2="67900" y2="35100"/>
                        <a14:foregroundMark x1="33100" y1="34100" x2="33300" y2="34700"/>
                        <a14:foregroundMark x1="87200" y1="60100" x2="87300" y2="62500"/>
                        <a14:foregroundMark x1="86100" y1="65500" x2="87200" y2="63700"/>
                        <a14:foregroundMark x1="83900" y1="64400" x2="82400" y2="66400"/>
                        <a14:foregroundMark x1="79800" y1="64300" x2="81300" y2="56600"/>
                        <a14:foregroundMark x1="80400" y1="46500" x2="76200" y2="58500"/>
                        <a14:foregroundMark x1="74300" y1="29800" x2="79000" y2="29500"/>
                        <a14:foregroundMark x1="77100" y1="26700" x2="77700" y2="28700"/>
                        <a14:foregroundMark x1="67300" y1="37300" x2="67300" y2="36100"/>
                        <a14:foregroundMark x1="62100" y1="79300" x2="62900" y2="78700"/>
                        <a14:foregroundMark x1="35000" y1="70700" x2="36400" y2="67400"/>
                        <a14:foregroundMark x1="76100" y1="41800" x2="76100" y2="41800"/>
                        <a14:foregroundMark x1="76500" y1="41200" x2="76100" y2="43000"/>
                        <a14:foregroundMark x1="9300" y1="66100" x2="9300" y2="66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0" t="21287" r="7481" b="16889"/>
          <a:stretch/>
        </p:blipFill>
        <p:spPr bwMode="auto">
          <a:xfrm>
            <a:off x="6007198" y="3604736"/>
            <a:ext cx="3604162" cy="257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1509849B-2A66-AA94-C41F-E9B58E01E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330" b="90642" l="9777" r="89665">
                        <a14:foregroundMark x1="41899" y1="10894" x2="42318" y2="13966"/>
                        <a14:foregroundMark x1="51955" y1="7402" x2="53771" y2="5028"/>
                        <a14:foregroundMark x1="42039" y1="6983" x2="46369" y2="4330"/>
                        <a14:foregroundMark x1="45810" y1="7263" x2="47067" y2="13827"/>
                        <a14:foregroundMark x1="45670" y1="14385" x2="48603" y2="19972"/>
                        <a14:foregroundMark x1="61453" y1="8240" x2="62989" y2="18296"/>
                        <a14:foregroundMark x1="56425" y1="8799" x2="55447" y2="16760"/>
                        <a14:foregroundMark x1="57402" y1="7821" x2="57123" y2="15223"/>
                        <a14:foregroundMark x1="56704" y1="18575" x2="57402" y2="22905"/>
                        <a14:foregroundMark x1="54190" y1="17458" x2="55168" y2="23464"/>
                        <a14:foregroundMark x1="73045" y1="7263" x2="74022" y2="17458"/>
                        <a14:foregroundMark x1="69693" y1="7402" x2="69134" y2="17179"/>
                        <a14:foregroundMark x1="68575" y1="19832" x2="67318" y2="25000"/>
                        <a14:foregroundMark x1="50279" y1="13128" x2="52793" y2="6425"/>
                        <a14:foregroundMark x1="46508" y1="88687" x2="45670" y2="90642"/>
                        <a14:foregroundMark x1="74581" y1="10335" x2="73883" y2="6425"/>
                        <a14:foregroundMark x1="72626" y1="6285" x2="70810" y2="13547"/>
                        <a14:foregroundMark x1="70810" y1="13547" x2="71508" y2="18017"/>
                        <a14:foregroundMark x1="74441" y1="12430" x2="72346" y2="27374"/>
                        <a14:foregroundMark x1="72346" y1="26117" x2="74860" y2="17318"/>
                        <a14:foregroundMark x1="74860" y1="17318" x2="74721" y2="13827"/>
                        <a14:foregroundMark x1="74721" y1="20251" x2="75559" y2="28911"/>
                        <a14:foregroundMark x1="74636" y1="30864" x2="74022" y2="33659"/>
                        <a14:foregroundMark x1="75085" y1="28818" x2="74695" y2="30593"/>
                        <a14:foregroundMark x1="75279" y1="27933" x2="75284" y2="27909"/>
                        <a14:foregroundMark x1="44274" y1="7961" x2="71508" y2="10475"/>
                        <a14:foregroundMark x1="43017" y1="16620" x2="52793" y2="16341"/>
                        <a14:foregroundMark x1="52793" y1="16341" x2="70112" y2="16341"/>
                        <a14:foregroundMark x1="42318" y1="24581" x2="51257" y2="24581"/>
                        <a14:foregroundMark x1="51257" y1="24581" x2="69972" y2="23883"/>
                        <a14:foregroundMark x1="42318" y1="28771" x2="50698" y2="29749"/>
                        <a14:backgroundMark x1="75559" y1="30307" x2="75559" y2="28771"/>
                        <a14:backgroundMark x1="75419" y1="30307" x2="75559" y2="27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290" y="118145"/>
            <a:ext cx="3209710" cy="320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9720DA9F-B132-AECB-B161-D46BDF71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333" b="90000" l="10000" r="90000">
                        <a14:foregroundMark x1="72833" y1="13167" x2="75833" y2="9500"/>
                        <a14:foregroundMark x1="77500" y1="9333" x2="85333" y2="12833"/>
                        <a14:foregroundMark x1="71667" y1="9833" x2="74500" y2="6333"/>
                        <a14:foregroundMark x1="77167" y1="6833" x2="82667" y2="11167"/>
                        <a14:foregroundMark x1="79667" y1="6500" x2="86500" y2="9333"/>
                        <a14:foregroundMark x1="85833" y1="11667" x2="89500" y2="14333"/>
                        <a14:foregroundMark x1="88167" y1="10500" x2="87154" y2="19105"/>
                        <a14:foregroundMark x1="74833" y1="31000" x2="74167" y2="31000"/>
                        <a14:foregroundMark x1="66667" y1="40000" x2="65500" y2="40667"/>
                        <a14:foregroundMark x1="63000" y1="43667" x2="61833" y2="45000"/>
                        <a14:foregroundMark x1="58667" y1="49333" x2="57500" y2="51000"/>
                        <a14:foregroundMark x1="53833" y1="54500" x2="53333" y2="56167"/>
                        <a14:foregroundMark x1="48500" y1="60000" x2="48500" y2="61500"/>
                        <a14:foregroundMark x1="50667" y1="58333" x2="49333" y2="60333"/>
                        <a14:foregroundMark x1="45500" y1="63667" x2="41333" y2="67500"/>
                        <a14:foregroundMark x1="42000" y1="68167" x2="39833" y2="70000"/>
                        <a14:foregroundMark x1="66667" y1="13333" x2="67667" y2="13000"/>
                        <a14:foregroundMark x1="68667" y1="11833" x2="71833" y2="10167"/>
                        <a14:backgroundMark x1="88500" y1="24333" x2="82667" y2="31667"/>
                        <a14:backgroundMark x1="61000" y1="48667" x2="64139" y2="46658"/>
                        <a14:backgroundMark x1="87333" y1="19167" x2="85000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21" y="281552"/>
            <a:ext cx="2619587" cy="26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B7F217A-3D57-ED8F-D4FE-49EC7E0F2453}"/>
              </a:ext>
            </a:extLst>
          </p:cNvPr>
          <p:cNvSpPr txBox="1"/>
          <p:nvPr/>
        </p:nvSpPr>
        <p:spPr>
          <a:xfrm>
            <a:off x="1244763" y="5181600"/>
            <a:ext cx="84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Polar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1B9B55-1BE2-6298-681A-EDBA1B18C153}"/>
              </a:ext>
            </a:extLst>
          </p:cNvPr>
          <p:cNvSpPr txBox="1"/>
          <p:nvPr/>
        </p:nvSpPr>
        <p:spPr>
          <a:xfrm>
            <a:off x="3745768" y="6247047"/>
            <a:ext cx="1159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SCARA</a:t>
            </a: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05886AE-3ECC-7A08-9E42-C80A98C7C1BD}"/>
              </a:ext>
            </a:extLst>
          </p:cNvPr>
          <p:cNvSpPr txBox="1"/>
          <p:nvPr/>
        </p:nvSpPr>
        <p:spPr>
          <a:xfrm>
            <a:off x="6007198" y="6087740"/>
            <a:ext cx="339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Eje</a:t>
            </a:r>
            <a:r>
              <a:rPr lang="en-US" dirty="0"/>
              <a:t> Z </a:t>
            </a:r>
            <a:r>
              <a:rPr lang="en-US" dirty="0" err="1"/>
              <a:t>infinito</a:t>
            </a:r>
            <a:r>
              <a:rPr lang="en-US" dirty="0"/>
              <a:t> (CR-30 </a:t>
            </a:r>
            <a:r>
              <a:rPr lang="en-US" dirty="0" err="1"/>
              <a:t>Creality</a:t>
            </a:r>
            <a:r>
              <a:rPr lang="en-US" dirty="0"/>
              <a:t>)</a:t>
            </a:r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47678-C7A6-BD29-83E9-06ECF989A926}"/>
              </a:ext>
            </a:extLst>
          </p:cNvPr>
          <p:cNvSpPr txBox="1"/>
          <p:nvPr/>
        </p:nvSpPr>
        <p:spPr>
          <a:xfrm>
            <a:off x="5890521" y="885954"/>
            <a:ext cx="123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s-ES" dirty="0"/>
              <a:t>a</a:t>
            </a:r>
            <a:r>
              <a:rPr lang="en-US" dirty="0" err="1"/>
              <a:t>piz</a:t>
            </a:r>
            <a:r>
              <a:rPr lang="en-US" dirty="0"/>
              <a:t> 3D</a:t>
            </a:r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0CBCC2-C505-CB4F-C150-EC55C47BAA6C}"/>
              </a:ext>
            </a:extLst>
          </p:cNvPr>
          <p:cNvSpPr txBox="1"/>
          <p:nvPr/>
        </p:nvSpPr>
        <p:spPr>
          <a:xfrm>
            <a:off x="9091166" y="3261356"/>
            <a:ext cx="299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Estrusor</a:t>
            </a:r>
            <a:r>
              <a:rPr lang="en-US" dirty="0"/>
              <a:t> </a:t>
            </a:r>
            <a:r>
              <a:rPr lang="en-US" dirty="0" err="1"/>
              <a:t>directo</a:t>
            </a:r>
            <a:r>
              <a:rPr lang="en-US" dirty="0"/>
              <a:t> multiple (</a:t>
            </a:r>
            <a:r>
              <a:rPr lang="en-US" dirty="0" err="1"/>
              <a:t>Prusa</a:t>
            </a:r>
            <a:r>
              <a:rPr lang="en-US" dirty="0"/>
              <a:t> XL)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260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5EE4FA8-71E0-8CD5-0727-9BF3E6DB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Filamentos</a:t>
            </a:r>
            <a:endParaRPr lang="es-AR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85A3D09C-8B1C-76B2-AA43-ACACF80A9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825" y="1238502"/>
            <a:ext cx="5532755" cy="368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42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2F01017-BD89-8CEF-6CF3-AEDC7702D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 (Poli</a:t>
            </a:r>
            <a:r>
              <a:rPr lang="es-ES" dirty="0"/>
              <a:t>á</a:t>
            </a:r>
            <a:r>
              <a:rPr lang="en-US" dirty="0" err="1"/>
              <a:t>cido</a:t>
            </a:r>
            <a:r>
              <a:rPr lang="en-US" dirty="0"/>
              <a:t> </a:t>
            </a:r>
            <a:r>
              <a:rPr lang="en-US" dirty="0" err="1"/>
              <a:t>Láctico</a:t>
            </a:r>
            <a:r>
              <a:rPr lang="en-US" dirty="0"/>
              <a:t>)</a:t>
            </a:r>
            <a:endParaRPr lang="es-AR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EAFEECE-BCBF-FDBF-623A-A210520E3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8" y="1978184"/>
            <a:ext cx="5189857" cy="576262"/>
          </a:xfrm>
        </p:spPr>
        <p:txBody>
          <a:bodyPr/>
          <a:lstStyle/>
          <a:p>
            <a:r>
              <a:rPr lang="es-ES" dirty="0"/>
              <a:t>Ventajas</a:t>
            </a:r>
            <a:endParaRPr lang="es-AR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E819CAB-F9A9-9C18-E2E4-F5D370EB4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873182"/>
          </a:xfrm>
        </p:spPr>
        <p:txBody>
          <a:bodyPr>
            <a:normAutofit fontScale="47500" lnSpcReduction="20000"/>
          </a:bodyPr>
          <a:lstStyle/>
          <a:p>
            <a:r>
              <a:rPr lang="es-ES" sz="3600" dirty="0"/>
              <a:t>Facilidad de impresión</a:t>
            </a:r>
          </a:p>
          <a:p>
            <a:r>
              <a:rPr lang="es-ES" sz="3600" dirty="0"/>
              <a:t>No necesita cama caliente *</a:t>
            </a:r>
          </a:p>
          <a:p>
            <a:r>
              <a:rPr lang="es-ES" sz="3600" dirty="0"/>
              <a:t>Muy estable</a:t>
            </a:r>
          </a:p>
          <a:p>
            <a:r>
              <a:rPr lang="es-ES" sz="3600" dirty="0"/>
              <a:t>Velocidad de impresión alta</a:t>
            </a:r>
          </a:p>
          <a:p>
            <a:r>
              <a:rPr lang="es-ES" sz="3600" dirty="0"/>
              <a:t>“ecológico y biodegradable”, fabricado con materia orgánica (maíz, trigo…)*</a:t>
            </a:r>
          </a:p>
          <a:p>
            <a:r>
              <a:rPr lang="es-ES" sz="3600" dirty="0"/>
              <a:t>Reciclable</a:t>
            </a:r>
          </a:p>
          <a:p>
            <a:r>
              <a:rPr lang="es-ES" sz="3600" dirty="0"/>
              <a:t>Barato</a:t>
            </a:r>
          </a:p>
          <a:p>
            <a:r>
              <a:rPr lang="es-ES" sz="3600" dirty="0"/>
              <a:t>Fácil de conseguir</a:t>
            </a:r>
          </a:p>
          <a:p>
            <a:r>
              <a:rPr lang="es-ES" sz="3600" dirty="0"/>
              <a:t>Gran variedad de marcas</a:t>
            </a:r>
          </a:p>
          <a:p>
            <a:endParaRPr lang="es-AR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11D9B66-1C4A-FA8D-C85C-DDD086557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7415" y="1978184"/>
            <a:ext cx="5194583" cy="576262"/>
          </a:xfrm>
        </p:spPr>
        <p:txBody>
          <a:bodyPr/>
          <a:lstStyle/>
          <a:p>
            <a:r>
              <a:rPr lang="es-ES" dirty="0"/>
              <a:t>Desventajas</a:t>
            </a:r>
            <a:endParaRPr lang="es-AR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F7F7DF91-F892-7C2A-34DA-987A6640AA7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s-ES" sz="3600" dirty="0"/>
              <a:t>Desventajas:</a:t>
            </a:r>
          </a:p>
          <a:p>
            <a:r>
              <a:rPr lang="es-ES" sz="3600" dirty="0"/>
              <a:t>Poca resistencia térmica (endeble a 60ºC)</a:t>
            </a:r>
          </a:p>
          <a:p>
            <a:r>
              <a:rPr lang="es-ES" sz="3600" dirty="0"/>
              <a:t>Más frágil que otros</a:t>
            </a:r>
          </a:p>
          <a:p>
            <a:r>
              <a:rPr lang="es-ES" sz="3600" dirty="0"/>
              <a:t>Sensible a la humedad</a:t>
            </a:r>
          </a:p>
          <a:p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51953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6D3198C-E4A1-9A1F-4F6D-F6B1EF4A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es una impresora 3D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76E774-4329-7DF9-14E2-B189F73D6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688" y="883919"/>
            <a:ext cx="5090161" cy="50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lity 3D CR-10 Large FDM 3D Printer All Metal Frame 12x12x15.5 Inch  Build Volume and Heated Bed Includes Glass Bed with Blue Strips for  Beginners PLA TPU ABS Filaments: Amazon.com: Industrial &amp;">
            <a:extLst>
              <a:ext uri="{FF2B5EF4-FFF2-40B4-BE49-F238E27FC236}">
                <a16:creationId xmlns:a16="http://schemas.microsoft.com/office/drawing/2014/main" id="{5860936F-CC3D-7AE5-9A1D-87B85B3C7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25" b="90000" l="5875" r="90000">
                        <a14:foregroundMark x1="41875" y1="8313" x2="43500" y2="8313"/>
                        <a14:foregroundMark x1="50750" y1="8125" x2="51313" y2="8125"/>
                        <a14:foregroundMark x1="9688" y1="54375" x2="13250" y2="48000"/>
                        <a14:foregroundMark x1="5875" y1="78375" x2="9250" y2="83438"/>
                        <a14:backgroundMark x1="70750" y1="66375" x2="70750" y2="66375"/>
                        <a14:backgroundMark x1="59938" y1="66063" x2="59938" y2="66063"/>
                        <a14:backgroundMark x1="54750" y1="64000" x2="54750" y2="64000"/>
                        <a14:backgroundMark x1="6250" y1="60000" x2="6250" y2="60000"/>
                        <a14:backgroundMark x1="12063" y1="45250" x2="12063" y2="4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80" y="2194560"/>
            <a:ext cx="4439920" cy="443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43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A346B-4DD8-30FB-E540-4EE180C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PETG (Tereftalato de Polietileno Glicol)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4E67C2-73CA-3404-3FA4-047E855F0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8" y="1981835"/>
            <a:ext cx="5189857" cy="576262"/>
          </a:xfrm>
        </p:spPr>
        <p:txBody>
          <a:bodyPr/>
          <a:lstStyle/>
          <a:p>
            <a:r>
              <a:rPr lang="es-ES" dirty="0"/>
              <a:t>Ventajas</a:t>
            </a:r>
            <a:endParaRPr lang="es-AR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9A82F-CE73-5065-6448-B758A6DFC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863022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Durabilidad y Resistencia</a:t>
            </a:r>
          </a:p>
          <a:p>
            <a:r>
              <a:rPr lang="es-ES" dirty="0"/>
              <a:t>Buena adhesión entre capas</a:t>
            </a:r>
          </a:p>
          <a:p>
            <a:r>
              <a:rPr lang="es-ES" dirty="0"/>
              <a:t>Tolerante a la torsión</a:t>
            </a:r>
          </a:p>
          <a:p>
            <a:r>
              <a:rPr lang="es-ES" dirty="0"/>
              <a:t>Difícil que se produzca </a:t>
            </a:r>
            <a:r>
              <a:rPr lang="es-ES" dirty="0" err="1"/>
              <a:t>Warping</a:t>
            </a:r>
            <a:r>
              <a:rPr lang="es-ES" dirty="0"/>
              <a:t> *</a:t>
            </a:r>
          </a:p>
          <a:p>
            <a:r>
              <a:rPr lang="es-ES" dirty="0"/>
              <a:t>Inoloro</a:t>
            </a:r>
          </a:p>
          <a:p>
            <a:r>
              <a:rPr lang="es-ES" dirty="0"/>
              <a:t>Fácil de imprimir</a:t>
            </a:r>
          </a:p>
          <a:p>
            <a:r>
              <a:rPr lang="es-ES" dirty="0"/>
              <a:t>Buena resistencia a impactos</a:t>
            </a:r>
          </a:p>
          <a:p>
            <a:r>
              <a:rPr lang="es-ES" dirty="0"/>
              <a:t>Buena estabilidad térmica</a:t>
            </a:r>
          </a:p>
          <a:p>
            <a:r>
              <a:rPr lang="es-ES" dirty="0"/>
              <a:t>Barato</a:t>
            </a:r>
          </a:p>
          <a:p>
            <a:r>
              <a:rPr lang="es-ES" dirty="0"/>
              <a:t>Fácil de conseguir</a:t>
            </a:r>
          </a:p>
          <a:p>
            <a:r>
              <a:rPr lang="es-ES" dirty="0"/>
              <a:t>Gran variedad de marcas</a:t>
            </a:r>
          </a:p>
          <a:p>
            <a:r>
              <a:rPr lang="es-ES" dirty="0"/>
              <a:t>Contacto con alimentos</a:t>
            </a:r>
          </a:p>
          <a:p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709AD8-48FB-F3EB-69CC-B6E05BE4F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7415" y="1981835"/>
            <a:ext cx="5194583" cy="576262"/>
          </a:xfrm>
        </p:spPr>
        <p:txBody>
          <a:bodyPr/>
          <a:lstStyle/>
          <a:p>
            <a:r>
              <a:rPr lang="es-ES" dirty="0"/>
              <a:t>Desventajas</a:t>
            </a:r>
            <a:endParaRPr lang="es-AR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F302D28-00AF-C080-A600-EFE013A07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51137"/>
            <a:ext cx="5194583" cy="3771583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Se ablanda a partir de los 80ºC</a:t>
            </a:r>
          </a:p>
          <a:p>
            <a:r>
              <a:rPr lang="es-ES" dirty="0"/>
              <a:t>Más denso =&gt; suelta más hilos</a:t>
            </a:r>
          </a:p>
          <a:p>
            <a:r>
              <a:rPr lang="es-ES" dirty="0"/>
              <a:t>Baja ventilación de capa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550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A346B-4DD8-30FB-E540-4EE180C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ABS </a:t>
            </a:r>
            <a:r>
              <a:rPr lang="en-US" dirty="0"/>
              <a:t>(</a:t>
            </a:r>
            <a:r>
              <a:rPr lang="en-US" dirty="0" err="1"/>
              <a:t>Acrilonitrilo</a:t>
            </a:r>
            <a:r>
              <a:rPr lang="en-US" dirty="0"/>
              <a:t> </a:t>
            </a:r>
            <a:r>
              <a:rPr lang="en-US" dirty="0" err="1"/>
              <a:t>Butadieno</a:t>
            </a:r>
            <a:r>
              <a:rPr lang="en-US" dirty="0"/>
              <a:t> </a:t>
            </a:r>
            <a:r>
              <a:rPr lang="en-US" dirty="0" err="1"/>
              <a:t>Estireno</a:t>
            </a:r>
            <a:r>
              <a:rPr lang="en-US" dirty="0"/>
              <a:t>)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4E67C2-73CA-3404-3FA4-047E855F0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8" y="1981835"/>
            <a:ext cx="5189857" cy="576262"/>
          </a:xfrm>
        </p:spPr>
        <p:txBody>
          <a:bodyPr/>
          <a:lstStyle/>
          <a:p>
            <a:r>
              <a:rPr lang="es-ES" dirty="0"/>
              <a:t>Ventajas</a:t>
            </a:r>
            <a:endParaRPr lang="es-AR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9A82F-CE73-5065-6448-B758A6DFC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385502"/>
          </a:xfrm>
        </p:spPr>
        <p:txBody>
          <a:bodyPr>
            <a:normAutofit/>
          </a:bodyPr>
          <a:lstStyle/>
          <a:p>
            <a:r>
              <a:rPr lang="es-AR" dirty="0"/>
              <a:t>Estable a altas temperaturas (80ºC - 90ºC)</a:t>
            </a:r>
          </a:p>
          <a:p>
            <a:r>
              <a:rPr lang="es-AR" dirty="0"/>
              <a:t>Conserva tenacidad a temperaturas extremas (-40ºC *- 90ºC)</a:t>
            </a:r>
          </a:p>
          <a:p>
            <a:r>
              <a:rPr lang="es-AR" dirty="0"/>
              <a:t>Alta capacidad de mecanizado (lijar, perforar, etc.)</a:t>
            </a:r>
          </a:p>
          <a:p>
            <a:r>
              <a:rPr lang="es-AR" dirty="0"/>
              <a:t>Resistente a ataques químicos</a:t>
            </a:r>
          </a:p>
          <a:p>
            <a:r>
              <a:rPr lang="es-AR" dirty="0"/>
              <a:t>Muy resistente a impactos</a:t>
            </a:r>
          </a:p>
          <a:p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709AD8-48FB-F3EB-69CC-B6E05BE4F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7415" y="1981835"/>
            <a:ext cx="5194583" cy="576262"/>
          </a:xfrm>
        </p:spPr>
        <p:txBody>
          <a:bodyPr/>
          <a:lstStyle/>
          <a:p>
            <a:r>
              <a:rPr lang="es-ES" dirty="0"/>
              <a:t>Desventajas</a:t>
            </a:r>
            <a:endParaRPr lang="es-AR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F302D28-00AF-C080-A600-EFE013A07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51137"/>
            <a:ext cx="5194583" cy="3771583"/>
          </a:xfrm>
        </p:spPr>
        <p:txBody>
          <a:bodyPr>
            <a:normAutofit/>
          </a:bodyPr>
          <a:lstStyle/>
          <a:p>
            <a:r>
              <a:rPr lang="es-ES" dirty="0"/>
              <a:t>Tener experiencia en impresión 3D</a:t>
            </a:r>
          </a:p>
          <a:p>
            <a:r>
              <a:rPr lang="es-ES" dirty="0"/>
              <a:t>Dificultad de impresión</a:t>
            </a:r>
          </a:p>
          <a:p>
            <a:r>
              <a:rPr lang="es-ES" dirty="0"/>
              <a:t>Contracción de capas mas </a:t>
            </a:r>
            <a:r>
              <a:rPr lang="es-ES" dirty="0" err="1"/>
              <a:t>rapida</a:t>
            </a:r>
            <a:endParaRPr lang="es-ES" dirty="0"/>
          </a:p>
          <a:p>
            <a:r>
              <a:rPr lang="es-ES" dirty="0"/>
              <a:t>Fácil que se produzca </a:t>
            </a:r>
            <a:r>
              <a:rPr lang="es-ES" dirty="0" err="1"/>
              <a:t>Warping</a:t>
            </a:r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0705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A346B-4DD8-30FB-E540-4EE180C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NYLON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4E67C2-73CA-3404-3FA4-047E855F0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8" y="1981835"/>
            <a:ext cx="5189857" cy="576262"/>
          </a:xfrm>
        </p:spPr>
        <p:txBody>
          <a:bodyPr/>
          <a:lstStyle/>
          <a:p>
            <a:r>
              <a:rPr lang="es-ES" dirty="0"/>
              <a:t>Ventajas</a:t>
            </a:r>
            <a:endParaRPr lang="es-AR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9A82F-CE73-5065-6448-B758A6DFC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385502"/>
          </a:xfrm>
        </p:spPr>
        <p:txBody>
          <a:bodyPr>
            <a:normAutofit/>
          </a:bodyPr>
          <a:lstStyle/>
          <a:p>
            <a:r>
              <a:rPr lang="es-ES" dirty="0"/>
              <a:t>Calidad de impresión con acabado suave</a:t>
            </a:r>
          </a:p>
          <a:p>
            <a:r>
              <a:rPr lang="es-ES" dirty="0"/>
              <a:t>Buena adherencia entre capas</a:t>
            </a:r>
          </a:p>
          <a:p>
            <a:r>
              <a:rPr lang="es-ES" dirty="0"/>
              <a:t>Muy resistente</a:t>
            </a:r>
          </a:p>
          <a:p>
            <a:r>
              <a:rPr lang="es-ES" dirty="0"/>
              <a:t>Coeficiente de fricción bajo =&gt; se puede usar para engranajes</a:t>
            </a:r>
          </a:p>
          <a:p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709AD8-48FB-F3EB-69CC-B6E05BE4F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7415" y="1981835"/>
            <a:ext cx="5194583" cy="576262"/>
          </a:xfrm>
        </p:spPr>
        <p:txBody>
          <a:bodyPr/>
          <a:lstStyle/>
          <a:p>
            <a:r>
              <a:rPr lang="es-ES" dirty="0"/>
              <a:t>Desventajas</a:t>
            </a:r>
            <a:endParaRPr lang="es-AR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F302D28-00AF-C080-A600-EFE013A07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51137"/>
            <a:ext cx="5194583" cy="3771583"/>
          </a:xfrm>
        </p:spPr>
        <p:txBody>
          <a:bodyPr>
            <a:normAutofit/>
          </a:bodyPr>
          <a:lstStyle/>
          <a:p>
            <a:r>
              <a:rPr lang="es-ES" dirty="0"/>
              <a:t>Absorbe humedad con facilidad</a:t>
            </a:r>
          </a:p>
          <a:p>
            <a:r>
              <a:rPr lang="es-ES" dirty="0"/>
              <a:t>Deformaciones frente a cambios bruscos de temperatura durante </a:t>
            </a:r>
            <a:r>
              <a:rPr lang="es-ES" dirty="0" err="1"/>
              <a:t>impresion</a:t>
            </a:r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6727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A346B-4DD8-30FB-E540-4EE180C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HIPS (</a:t>
            </a:r>
            <a:r>
              <a:rPr lang="en-US" dirty="0" err="1"/>
              <a:t>Poliestireno</a:t>
            </a:r>
            <a:r>
              <a:rPr lang="en-US" dirty="0"/>
              <a:t> de alto </a:t>
            </a:r>
            <a:r>
              <a:rPr lang="en-US" dirty="0" err="1"/>
              <a:t>impacto</a:t>
            </a:r>
            <a:r>
              <a:rPr lang="en-US" dirty="0"/>
              <a:t>)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4E67C2-73CA-3404-3FA4-047E855F0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8" y="1981835"/>
            <a:ext cx="5189857" cy="576262"/>
          </a:xfrm>
        </p:spPr>
        <p:txBody>
          <a:bodyPr/>
          <a:lstStyle/>
          <a:p>
            <a:r>
              <a:rPr lang="es-ES" dirty="0"/>
              <a:t>Ventajas</a:t>
            </a:r>
            <a:endParaRPr lang="es-AR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9A82F-CE73-5065-6448-B758A6DFC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4025582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Resistencia elevada</a:t>
            </a:r>
          </a:p>
          <a:p>
            <a:r>
              <a:rPr lang="es-ES" dirty="0"/>
              <a:t>Reciclable</a:t>
            </a:r>
          </a:p>
          <a:p>
            <a:r>
              <a:rPr lang="es-ES" dirty="0"/>
              <a:t>No necesita cama caliente</a:t>
            </a:r>
          </a:p>
          <a:p>
            <a:r>
              <a:rPr lang="es-ES" dirty="0"/>
              <a:t>Resistente a ácidos y bases</a:t>
            </a:r>
          </a:p>
          <a:p>
            <a:r>
              <a:rPr lang="es-ES" dirty="0"/>
              <a:t>Alta capacidad de mecanizado</a:t>
            </a:r>
          </a:p>
          <a:p>
            <a:r>
              <a:rPr lang="es-ES" dirty="0"/>
              <a:t>Dificultad de generar </a:t>
            </a:r>
            <a:r>
              <a:rPr lang="es-ES" dirty="0" err="1"/>
              <a:t>Warping</a:t>
            </a:r>
            <a:r>
              <a:rPr lang="es-ES" dirty="0"/>
              <a:t> y grietas entre capas</a:t>
            </a:r>
          </a:p>
          <a:p>
            <a:r>
              <a:rPr lang="es-ES" dirty="0"/>
              <a:t>No desprende gases tóxicos</a:t>
            </a:r>
          </a:p>
          <a:p>
            <a:r>
              <a:rPr lang="es-ES" dirty="0"/>
              <a:t>Resistente al agua</a:t>
            </a:r>
          </a:p>
          <a:p>
            <a:r>
              <a:rPr lang="es-ES" dirty="0"/>
              <a:t>Buen aislante térmico</a:t>
            </a:r>
          </a:p>
          <a:p>
            <a:r>
              <a:rPr lang="es-ES" dirty="0"/>
              <a:t>Uso con alimentos</a:t>
            </a:r>
          </a:p>
          <a:p>
            <a:r>
              <a:rPr lang="es-ES" dirty="0"/>
              <a:t>Soluble </a:t>
            </a:r>
            <a:r>
              <a:rPr lang="es-ES" dirty="0" err="1"/>
              <a:t>limelo</a:t>
            </a:r>
            <a:endParaRPr lang="es-ES" dirty="0"/>
          </a:p>
          <a:p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709AD8-48FB-F3EB-69CC-B6E05BE4F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7415" y="1981835"/>
            <a:ext cx="5194583" cy="576262"/>
          </a:xfrm>
        </p:spPr>
        <p:txBody>
          <a:bodyPr/>
          <a:lstStyle/>
          <a:p>
            <a:r>
              <a:rPr lang="es-ES" dirty="0"/>
              <a:t>Desventajas</a:t>
            </a:r>
            <a:endParaRPr lang="es-AR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F302D28-00AF-C080-A600-EFE013A07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51137"/>
            <a:ext cx="5194583" cy="3771583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No adecuado para la intemperie</a:t>
            </a:r>
          </a:p>
          <a:p>
            <a:r>
              <a:rPr lang="es-ES" dirty="0"/>
              <a:t>Se deforma a partir de los 80ºC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9504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A346B-4DD8-30FB-E540-4EE180C4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447188"/>
            <a:ext cx="11562080" cy="970450"/>
          </a:xfrm>
        </p:spPr>
        <p:txBody>
          <a:bodyPr/>
          <a:lstStyle/>
          <a:p>
            <a:r>
              <a:rPr lang="pt-BR" dirty="0" err="1"/>
              <a:t>Flexible</a:t>
            </a:r>
            <a:r>
              <a:rPr lang="pt-BR" dirty="0"/>
              <a:t> o TPU(Elastómero termoplástico o TPE)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4E67C2-73CA-3404-3FA4-047E855F0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8" y="1981835"/>
            <a:ext cx="5189857" cy="576262"/>
          </a:xfrm>
        </p:spPr>
        <p:txBody>
          <a:bodyPr/>
          <a:lstStyle/>
          <a:p>
            <a:r>
              <a:rPr lang="es-ES" dirty="0"/>
              <a:t>Ventajas</a:t>
            </a:r>
            <a:endParaRPr lang="es-AR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F9A82F-CE73-5065-6448-B758A6DFC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385502"/>
          </a:xfrm>
        </p:spPr>
        <p:txBody>
          <a:bodyPr>
            <a:normAutofit/>
          </a:bodyPr>
          <a:lstStyle/>
          <a:p>
            <a:r>
              <a:rPr lang="es-ES" dirty="0"/>
              <a:t>Amortigua muy bien los impactos</a:t>
            </a:r>
          </a:p>
          <a:p>
            <a:r>
              <a:rPr lang="es-ES" dirty="0"/>
              <a:t>Buena resistencia a la fatiga</a:t>
            </a:r>
          </a:p>
          <a:p>
            <a:r>
              <a:rPr lang="es-ES" dirty="0"/>
              <a:t>Capacidad de estiramiento y recuperación</a:t>
            </a:r>
          </a:p>
          <a:p>
            <a:r>
              <a:rPr lang="es-ES" dirty="0"/>
              <a:t>Reciclable</a:t>
            </a:r>
          </a:p>
          <a:p>
            <a:r>
              <a:rPr lang="es-ES" dirty="0"/>
              <a:t>Material suave</a:t>
            </a:r>
          </a:p>
          <a:p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7709AD8-48FB-F3EB-69CC-B6E05BE4F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7415" y="1981835"/>
            <a:ext cx="5194583" cy="576262"/>
          </a:xfrm>
        </p:spPr>
        <p:txBody>
          <a:bodyPr/>
          <a:lstStyle/>
          <a:p>
            <a:r>
              <a:rPr lang="es-ES" dirty="0"/>
              <a:t>Desventajas</a:t>
            </a:r>
            <a:endParaRPr lang="es-AR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F302D28-00AF-C080-A600-EFE013A07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51137"/>
            <a:ext cx="5194583" cy="3771583"/>
          </a:xfrm>
        </p:spPr>
        <p:txBody>
          <a:bodyPr>
            <a:normAutofit/>
          </a:bodyPr>
          <a:lstStyle/>
          <a:p>
            <a:r>
              <a:rPr lang="es-ES" dirty="0"/>
              <a:t>Sensible a agentes químico y calor</a:t>
            </a:r>
          </a:p>
          <a:p>
            <a:r>
              <a:rPr lang="es-ES" dirty="0"/>
              <a:t>Pérdida de elasticidad si se imprime a temperaturas elevadas</a:t>
            </a:r>
          </a:p>
          <a:p>
            <a:r>
              <a:rPr lang="es-ES" dirty="0"/>
              <a:t>pierden la capacidad elástica con el paso del tiempo</a:t>
            </a:r>
          </a:p>
          <a:p>
            <a:r>
              <a:rPr lang="es-ES" dirty="0"/>
              <a:t>Velocidad de impresión muy lenta</a:t>
            </a:r>
          </a:p>
          <a:p>
            <a:r>
              <a:rPr lang="es-ES" dirty="0"/>
              <a:t>Más difícil de imprimir con extrusión </a:t>
            </a:r>
            <a:r>
              <a:rPr lang="es-ES" dirty="0" err="1"/>
              <a:t>Bowden</a:t>
            </a:r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90170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CA346B-4DD8-30FB-E540-4EE180C4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filamentos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4E67C2-73CA-3404-3FA4-047E855F0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>
            <a:normAutofit/>
          </a:bodyPr>
          <a:lstStyle/>
          <a:p>
            <a:r>
              <a:rPr lang="es-ES" dirty="0"/>
              <a:t>PLA con madera, ART </a:t>
            </a:r>
            <a:r>
              <a:rPr lang="es-ES" dirty="0" err="1"/>
              <a:t>Due</a:t>
            </a:r>
            <a:r>
              <a:rPr lang="es-ES" dirty="0"/>
              <a:t> (bicolor), </a:t>
            </a:r>
            <a:r>
              <a:rPr lang="es-ES" dirty="0" err="1"/>
              <a:t>glow</a:t>
            </a:r>
            <a:r>
              <a:rPr lang="es-ES" dirty="0"/>
              <a:t> (brilla en la oscuridad), </a:t>
            </a:r>
            <a:r>
              <a:rPr lang="es-ES" dirty="0" err="1"/>
              <a:t>Glam</a:t>
            </a:r>
            <a:r>
              <a:rPr lang="es-ES" dirty="0"/>
              <a:t> (con </a:t>
            </a:r>
            <a:r>
              <a:rPr lang="es-ES" dirty="0" err="1"/>
              <a:t>particulas</a:t>
            </a:r>
            <a:r>
              <a:rPr lang="es-ES" dirty="0"/>
              <a:t>),</a:t>
            </a:r>
            <a:r>
              <a:rPr lang="es-ES" dirty="0" err="1"/>
              <a:t>etc</a:t>
            </a:r>
            <a:endParaRPr lang="es-ES" dirty="0"/>
          </a:p>
          <a:p>
            <a:r>
              <a:rPr lang="es-ES" dirty="0"/>
              <a:t>Polipropileno</a:t>
            </a:r>
          </a:p>
          <a:p>
            <a:r>
              <a:rPr lang="es-ES" dirty="0"/>
              <a:t>Fibra de Carbono</a:t>
            </a:r>
          </a:p>
          <a:p>
            <a:r>
              <a:rPr lang="es-ES" dirty="0"/>
              <a:t>PET</a:t>
            </a:r>
          </a:p>
          <a:p>
            <a:r>
              <a:rPr lang="es-ES" dirty="0"/>
              <a:t>PLA con </a:t>
            </a:r>
            <a:r>
              <a:rPr lang="es-ES" dirty="0" err="1"/>
              <a:t>Biolimer</a:t>
            </a:r>
            <a:r>
              <a:rPr lang="es-ES" dirty="0"/>
              <a:t> (facilita </a:t>
            </a:r>
            <a:r>
              <a:rPr lang="es-ES" dirty="0" err="1"/>
              <a:t>impresion</a:t>
            </a:r>
            <a:r>
              <a:rPr lang="es-ES" dirty="0"/>
              <a:t>)</a:t>
            </a:r>
          </a:p>
          <a:p>
            <a:r>
              <a:rPr lang="es-ES" dirty="0"/>
              <a:t>PLAMAX (mejora </a:t>
            </a:r>
            <a:r>
              <a:rPr lang="es-ES" dirty="0" err="1"/>
              <a:t>prop</a:t>
            </a:r>
            <a:r>
              <a:rPr lang="es-ES" dirty="0"/>
              <a:t>.)</a:t>
            </a:r>
          </a:p>
          <a:p>
            <a:r>
              <a:rPr lang="es-ES" dirty="0"/>
              <a:t>PLA 3Di (Capacidad de hacer Tratamiento </a:t>
            </a:r>
            <a:r>
              <a:rPr lang="es-ES" dirty="0" err="1"/>
              <a:t>termico</a:t>
            </a:r>
            <a:r>
              <a:rPr lang="es-ES" dirty="0"/>
              <a:t> para mejorar propiedades)</a:t>
            </a:r>
          </a:p>
          <a:p>
            <a:r>
              <a:rPr lang="es-ES" dirty="0"/>
              <a:t>PC</a:t>
            </a:r>
          </a:p>
          <a:p>
            <a:r>
              <a:rPr lang="es-ES" dirty="0"/>
              <a:t>PLA Helios (reacciona con luz UV)</a:t>
            </a:r>
          </a:p>
          <a:p>
            <a:r>
              <a:rPr lang="es-ES" dirty="0"/>
              <a:t>PVOH (soluble en agua)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45471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7238B-5BD0-D0C2-1D34-B2F62A5A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s-AR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6A512F9D-6872-4050-DEBD-6301B1880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818509"/>
              </p:ext>
            </p:extLst>
          </p:nvPr>
        </p:nvGraphicFramePr>
        <p:xfrm>
          <a:off x="721360" y="2326640"/>
          <a:ext cx="10571997" cy="3586481"/>
        </p:xfrm>
        <a:graphic>
          <a:graphicData uri="http://schemas.openxmlformats.org/drawingml/2006/table">
            <a:tbl>
              <a:tblPr/>
              <a:tblGrid>
                <a:gridCol w="947361">
                  <a:extLst>
                    <a:ext uri="{9D8B030D-6E8A-4147-A177-3AD203B41FA5}">
                      <a16:colId xmlns:a16="http://schemas.microsoft.com/office/drawing/2014/main" val="3009532211"/>
                    </a:ext>
                  </a:extLst>
                </a:gridCol>
                <a:gridCol w="1263148">
                  <a:extLst>
                    <a:ext uri="{9D8B030D-6E8A-4147-A177-3AD203B41FA5}">
                      <a16:colId xmlns:a16="http://schemas.microsoft.com/office/drawing/2014/main" val="3586204031"/>
                    </a:ext>
                  </a:extLst>
                </a:gridCol>
                <a:gridCol w="1249418">
                  <a:extLst>
                    <a:ext uri="{9D8B030D-6E8A-4147-A177-3AD203B41FA5}">
                      <a16:colId xmlns:a16="http://schemas.microsoft.com/office/drawing/2014/main" val="2998789064"/>
                    </a:ext>
                  </a:extLst>
                </a:gridCol>
                <a:gridCol w="1221957">
                  <a:extLst>
                    <a:ext uri="{9D8B030D-6E8A-4147-A177-3AD203B41FA5}">
                      <a16:colId xmlns:a16="http://schemas.microsoft.com/office/drawing/2014/main" val="1579926447"/>
                    </a:ext>
                  </a:extLst>
                </a:gridCol>
                <a:gridCol w="1276878">
                  <a:extLst>
                    <a:ext uri="{9D8B030D-6E8A-4147-A177-3AD203B41FA5}">
                      <a16:colId xmlns:a16="http://schemas.microsoft.com/office/drawing/2014/main" val="3530078266"/>
                    </a:ext>
                  </a:extLst>
                </a:gridCol>
                <a:gridCol w="1496555">
                  <a:extLst>
                    <a:ext uri="{9D8B030D-6E8A-4147-A177-3AD203B41FA5}">
                      <a16:colId xmlns:a16="http://schemas.microsoft.com/office/drawing/2014/main" val="3214995640"/>
                    </a:ext>
                  </a:extLst>
                </a:gridCol>
                <a:gridCol w="3116680">
                  <a:extLst>
                    <a:ext uri="{9D8B030D-6E8A-4147-A177-3AD203B41FA5}">
                      <a16:colId xmlns:a16="http://schemas.microsoft.com/office/drawing/2014/main" val="81808310"/>
                    </a:ext>
                  </a:extLst>
                </a:gridCol>
              </a:tblGrid>
              <a:tr h="12751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Filamento</a:t>
                      </a:r>
                      <a:endParaRPr lang="es-AR" sz="1600"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Temp. extrusión [ºC]</a:t>
                      </a:r>
                      <a:endParaRPr lang="es-AR" sz="1600"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Temp. Cama C. [ºC]</a:t>
                      </a:r>
                      <a:endParaRPr lang="es-AR" sz="1600"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Facilidad</a:t>
                      </a:r>
                      <a:endParaRPr lang="es-AR" sz="1600"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Velocidad de imp.</a:t>
                      </a:r>
                      <a:endParaRPr lang="es-AR" sz="1600" dirty="0"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Fan de capa</a:t>
                      </a:r>
                      <a:endParaRPr lang="es-AR" sz="1600" dirty="0"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Precio 05/09/2022 [1Kg]</a:t>
                      </a:r>
                      <a:endParaRPr lang="es-AR" sz="1600" dirty="0"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068040"/>
                  </a:ext>
                </a:extLst>
              </a:tr>
              <a:tr h="47819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PLA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190 - 220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 / 40 - 50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Muy fácil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Rápida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Si, alto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Barato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829696"/>
                  </a:ext>
                </a:extLst>
              </a:tr>
              <a:tr h="47819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PETG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220-250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70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Fácil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Media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Si, bajo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Barato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597941"/>
                  </a:ext>
                </a:extLst>
              </a:tr>
              <a:tr h="47819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ABS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210 - 250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60 - 90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Difícil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Media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Medio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900034"/>
                  </a:ext>
                </a:extLst>
              </a:tr>
              <a:tr h="8766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FLEX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210-230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30 - 40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Difícil (Bowden)</a:t>
                      </a:r>
                      <a:endParaRPr lang="es-AR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Baja (10 - 20 mm/s)</a:t>
                      </a:r>
                      <a:endParaRPr lang="es-ES" sz="16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endParaRPr lang="es-AR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Medio</a:t>
                      </a:r>
                      <a:endParaRPr lang="es-AR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2860" marR="22860" marT="15240" marB="1524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05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4515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E5A09-0A15-E4F5-89F1-A21EF75A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Aplicaciones</a:t>
            </a:r>
            <a:endParaRPr lang="es-AR" sz="4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4B350B-3CA0-B4EE-DBE5-590534E72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677" y="375657"/>
            <a:ext cx="3642677" cy="21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0CA24B4-DB7A-D1F9-7257-76C0A866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6" b="98785" l="9980" r="99491">
                        <a14:foregroundMark x1="28513" y1="29340" x2="32892" y2="39583"/>
                        <a14:foregroundMark x1="26884" y1="45660" x2="26477" y2="41840"/>
                        <a14:foregroundMark x1="86660" y1="27257" x2="99491" y2="12674"/>
                        <a14:foregroundMark x1="74644" y1="89931" x2="82688" y2="93403"/>
                        <a14:foregroundMark x1="66293" y1="97743" x2="72301" y2="98785"/>
                        <a14:backgroundMark x1="37882" y1="79340" x2="45112" y2="80729"/>
                        <a14:backgroundMark x1="85438" y1="67535" x2="93075" y2="58333"/>
                        <a14:backgroundMark x1="53462" y1="87153" x2="42057" y2="92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708" y="3987800"/>
            <a:ext cx="4893292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9036FEEA-6914-3AD2-74D4-C40CC1AD4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67" b="93923" l="10000" r="90000">
                        <a14:foregroundMark x1="46216" y1="93923" x2="49189" y2="91160"/>
                        <a14:foregroundMark x1="47027" y1="3867" x2="47027" y2="110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02" y="3820776"/>
            <a:ext cx="5744846" cy="28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D50641EC-8949-CB5B-1193-B4C157DB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6250" l="10000" r="98889">
                        <a14:foregroundMark x1="41667" y1="6667" x2="41667" y2="6667"/>
                        <a14:foregroundMark x1="92778" y1="89167" x2="85556" y2="92083"/>
                        <a14:foregroundMark x1="59444" y1="96250" x2="74722" y2="94167"/>
                        <a14:foregroundMark x1="98889" y1="81250" x2="98056" y2="920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891" y="3624887"/>
            <a:ext cx="4803140" cy="320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DB6328-7E58-A3AD-3F65-4761D096EC17}"/>
              </a:ext>
            </a:extLst>
          </p:cNvPr>
          <p:cNvSpPr txBox="1"/>
          <p:nvPr/>
        </p:nvSpPr>
        <p:spPr>
          <a:xfrm>
            <a:off x="10017759" y="1255286"/>
            <a:ext cx="1101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</a:t>
            </a:r>
            <a:endParaRPr lang="es-AR" sz="3200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1214D1-820E-BC86-40DF-8BA783457481}"/>
              </a:ext>
            </a:extLst>
          </p:cNvPr>
          <p:cNvSpPr txBox="1"/>
          <p:nvPr/>
        </p:nvSpPr>
        <p:spPr>
          <a:xfrm>
            <a:off x="2050133" y="3624887"/>
            <a:ext cx="1634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PETG</a:t>
            </a:r>
            <a:endParaRPr lang="es-AR" sz="32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C7EC6B-60A8-433D-207B-A12A3DE2C5F1}"/>
              </a:ext>
            </a:extLst>
          </p:cNvPr>
          <p:cNvSpPr txBox="1"/>
          <p:nvPr/>
        </p:nvSpPr>
        <p:spPr>
          <a:xfrm>
            <a:off x="4175769" y="3593869"/>
            <a:ext cx="1068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ABS</a:t>
            </a:r>
            <a:endParaRPr lang="es-AR" sz="32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0D301-3759-449F-B379-8A444C6B17FB}"/>
              </a:ext>
            </a:extLst>
          </p:cNvPr>
          <p:cNvSpPr txBox="1"/>
          <p:nvPr/>
        </p:nvSpPr>
        <p:spPr>
          <a:xfrm>
            <a:off x="8682585" y="3695412"/>
            <a:ext cx="1177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FLEX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319696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C0CAC-728C-4EB0-6FA7-8A5A9DA6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</a:t>
            </a:r>
            <a:r>
              <a:rPr lang="es-ES" dirty="0"/>
              <a:t>é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impresora</a:t>
            </a:r>
            <a:r>
              <a:rPr lang="en-US" dirty="0"/>
              <a:t> 3D?</a:t>
            </a:r>
            <a:endParaRPr lang="es-AR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0C3844B-7203-A646-A6C8-ED11E38C8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Una impresora 3D es una máquina capaz de realizar réplicas de diseños 3D, creando piezas o maquetas volumétricas a partir de un diseño hecho por ordenador</a:t>
            </a:r>
            <a:endParaRPr lang="es-AR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116528-38FC-8057-89B2-E8EE9089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1" b="92737" l="9777" r="89804">
                        <a14:foregroundMark x1="46788" y1="8240" x2="50000" y2="8240"/>
                        <a14:foregroundMark x1="43715" y1="92737" x2="45112" y2="92179"/>
                        <a14:foregroundMark x1="48184" y1="38687" x2="48184" y2="38687"/>
                        <a14:backgroundMark x1="47346" y1="38268" x2="47346" y2="38268"/>
                        <a14:backgroundMark x1="60754" y1="38268" x2="60754" y2="38268"/>
                        <a14:backgroundMark x1="57821" y1="38268" x2="57821" y2="38268"/>
                        <a14:backgroundMark x1="65223" y1="38268" x2="65223" y2="38268"/>
                        <a14:backgroundMark x1="68017" y1="38408" x2="68017" y2="38408"/>
                        <a14:backgroundMark x1="69693" y1="38268" x2="69693" y2="38268"/>
                        <a14:backgroundMark x1="70810" y1="38408" x2="70810" y2="38408"/>
                        <a14:backgroundMark x1="49860" y1="38268" x2="49860" y2="38268"/>
                        <a14:backgroundMark x1="48743" y1="38408" x2="48743" y2="38408"/>
                        <a14:backgroundMark x1="27374" y1="52933" x2="27374" y2="52933"/>
                        <a14:backgroundMark x1="27374" y1="36592" x2="27374" y2="36592"/>
                        <a14:backgroundMark x1="27235" y1="74441" x2="27235" y2="744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50" y="227965"/>
            <a:ext cx="6402070" cy="640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5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3819B0-609F-BC98-7EE1-C07134DF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se puede imprimir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AE5BAA-84CC-9FF2-BBE8-24FBAC6AC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50" b="95556" l="1094" r="95078">
                        <a14:foregroundMark x1="7422" y1="18472" x2="6484" y2="24861"/>
                        <a14:foregroundMark x1="1094" y1="25139" x2="1094" y2="25139"/>
                        <a14:foregroundMark x1="33516" y1="3750" x2="33828" y2="9583"/>
                        <a14:foregroundMark x1="90938" y1="46944" x2="91953" y2="55694"/>
                        <a14:foregroundMark x1="91641" y1="59722" x2="91641" y2="59722"/>
                        <a14:foregroundMark x1="95156" y1="80833" x2="95156" y2="82361"/>
                        <a14:foregroundMark x1="86328" y1="95556" x2="89531" y2="95000"/>
                        <a14:foregroundMark x1="92500" y1="60278" x2="92500" y2="60278"/>
                        <a14:backgroundMark x1="2188" y1="25139" x2="2188" y2="25139"/>
                        <a14:backgroundMark x1="58516" y1="69167" x2="58516" y2="69167"/>
                        <a14:backgroundMark x1="58281" y1="34028" x2="58281" y2="34028"/>
                        <a14:backgroundMark x1="68828" y1="33750" x2="68828" y2="33750"/>
                        <a14:backgroundMark x1="69141" y1="69028" x2="69141" y2="69028"/>
                        <a14:backgroundMark x1="2188" y1="25139" x2="2188" y2="25139"/>
                        <a14:backgroundMark x1="2500" y1="24722" x2="2500" y2="24722"/>
                        <a14:backgroundMark x1="1953" y1="25417" x2="1953" y2="25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33092" y="1652283"/>
            <a:ext cx="6663318" cy="374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59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BF37CE0-F69F-ACE0-534C-434DCAE2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ejemplos</a:t>
            </a:r>
            <a:endParaRPr lang="es-A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8A9507-D1C3-BEBD-622A-FAEB286A2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48" y="1684352"/>
            <a:ext cx="2549273" cy="361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7EF41DC-92BB-2890-F310-78652EAD5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73" b="89881" l="3166" r="95646">
                        <a14:foregroundMark x1="8047" y1="57292" x2="10026" y2="57292"/>
                        <a14:foregroundMark x1="9103" y1="64881" x2="16227" y2="66071"/>
                        <a14:foregroundMark x1="91161" y1="56548" x2="92612" y2="58036"/>
                        <a14:foregroundMark x1="94855" y1="73363" x2="95778" y2="78869"/>
                        <a14:foregroundMark x1="3166" y1="58631" x2="3166" y2="57887"/>
                        <a14:foregroundMark x1="26385" y1="51042" x2="33509" y2="51042"/>
                        <a14:foregroundMark x1="25330" y1="50000" x2="32190" y2="50000"/>
                        <a14:foregroundMark x1="47757" y1="76935" x2="48945" y2="76935"/>
                        <a14:foregroundMark x1="69393" y1="68601" x2="69393" y2="68601"/>
                        <a14:foregroundMark x1="67942" y1="65625" x2="67942" y2="65625"/>
                        <a14:foregroundMark x1="72823" y1="68304" x2="74934" y2="67560"/>
                        <a14:foregroundMark x1="38391" y1="74405" x2="39842" y2="71429"/>
                        <a14:foregroundMark x1="26253" y1="70089" x2="29551" y2="70387"/>
                        <a14:foregroundMark x1="23351" y1="68304" x2="25726" y2="67411"/>
                        <a14:foregroundMark x1="7124" y1="70685" x2="13061" y2="706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87" y="618137"/>
            <a:ext cx="4074204" cy="36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5AFB26BB-6AD9-FFEC-32E6-536D50EB2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28148" b="27704"/>
          <a:stretch/>
        </p:blipFill>
        <p:spPr bwMode="auto">
          <a:xfrm rot="469539">
            <a:off x="8705073" y="4280271"/>
            <a:ext cx="2549273" cy="204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CFD90138-A4C2-8E39-7DE2-F447FD61E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96289" l="9961" r="98926">
                        <a14:foregroundMark x1="78125" y1="83398" x2="87305" y2="88281"/>
                        <a14:foregroundMark x1="91797" y1="88574" x2="98926" y2="91211"/>
                        <a14:foregroundMark x1="73828" y1="84570" x2="73828" y2="84570"/>
                        <a14:foregroundMark x1="70898" y1="82813" x2="77734" y2="86621"/>
                        <a14:foregroundMark x1="73145" y1="85742" x2="68945" y2="85059"/>
                        <a14:foregroundMark x1="71582" y1="85156" x2="76270" y2="87305"/>
                        <a14:foregroundMark x1="72266" y1="71582" x2="77734" y2="71094"/>
                        <a14:foregroundMark x1="69727" y1="73145" x2="69727" y2="73145"/>
                        <a14:foregroundMark x1="49121" y1="93457" x2="51953" y2="96289"/>
                        <a14:foregroundMark x1="48828" y1="79590" x2="49219" y2="79883"/>
                        <a14:foregroundMark x1="45508" y1="78418" x2="52539" y2="80859"/>
                        <a14:foregroundMark x1="62891" y1="87012" x2="71484" y2="87598"/>
                        <a14:foregroundMark x1="71777" y1="87891" x2="68359" y2="89453"/>
                        <a14:foregroundMark x1="59082" y1="91602" x2="56348" y2="91211"/>
                        <a14:foregroundMark x1="54590" y1="90234" x2="56543" y2="92188"/>
                        <a14:foregroundMark x1="56250" y1="92773" x2="60254" y2="93457"/>
                        <a14:backgroundMark x1="55664" y1="84766" x2="55664" y2="84766"/>
                        <a14:backgroundMark x1="55469" y1="84277" x2="55469" y2="84277"/>
                        <a14:backgroundMark x1="61816" y1="96484" x2="67188" y2="94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7068">
            <a:off x="2212292" y="3742010"/>
            <a:ext cx="2804575" cy="28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AF9D0E42-B4FB-CB40-3A7F-958ED86E8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949" b="92394" l="9274" r="89516">
                        <a14:foregroundMark x1="43548" y1="92394" x2="60081" y2="92394"/>
                        <a14:foregroundMark x1="70968" y1="27069" x2="70968" y2="27069"/>
                        <a14:foregroundMark x1="71774" y1="30649" x2="71774" y2="30649"/>
                        <a14:foregroundMark x1="69758" y1="32438" x2="69758" y2="32438"/>
                        <a14:foregroundMark x1="30645" y1="27517" x2="30645" y2="27517"/>
                        <a14:foregroundMark x1="30242" y1="26622" x2="30242" y2="26622"/>
                        <a14:foregroundMark x1="49194" y1="8949" x2="49194" y2="8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240" y="1540238"/>
            <a:ext cx="2894647" cy="521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47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AD3B4-80B9-3CE6-FD3C-490EB257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Prototipo mendocino</a:t>
            </a: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C7E2BE6-AE6C-354A-65BB-603CEC466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7" b="20680"/>
          <a:stretch/>
        </p:blipFill>
        <p:spPr>
          <a:xfrm>
            <a:off x="4336203" y="2006081"/>
            <a:ext cx="3090386" cy="467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60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8DE7F6D-5E9C-1409-3916-80F19A72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impresiones</a:t>
            </a:r>
            <a:endParaRPr lang="es-A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DA3A0A4-7A7E-DB90-8185-58F8CE776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1" y="2249642"/>
            <a:ext cx="2904489" cy="177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C3EF62D-96EE-BFEB-EE76-E032D7D2C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1" y="4237304"/>
            <a:ext cx="2904489" cy="194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E0064B6-09D6-0A23-9D13-A501FFC7C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193" y="3254353"/>
            <a:ext cx="4422107" cy="29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6D925CD-2746-00BA-EB08-3AADEE3F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446088"/>
            <a:ext cx="4549975" cy="25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785242E2-7392-58A5-C996-AAD00C1FC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63" b="92865" l="9507" r="89789">
                        <a14:foregroundMark x1="35211" y1="5574" x2="35915" y2="8473"/>
                        <a14:foregroundMark x1="32394" y1="92865" x2="39789" y2="926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003" y="0"/>
            <a:ext cx="2171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79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82C31DE-988E-5F1A-D304-28033668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impresoras</a:t>
            </a:r>
            <a:endParaRPr lang="es-A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5011175-8275-5F1E-FFBE-475FF54F0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6" t="3508" r="22281" b="8539"/>
          <a:stretch/>
        </p:blipFill>
        <p:spPr bwMode="auto">
          <a:xfrm>
            <a:off x="7347285" y="240632"/>
            <a:ext cx="4700337" cy="60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54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456236-4567-2C25-3B43-A3A63A77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Cartesianas</a:t>
            </a:r>
            <a:endParaRPr lang="es-A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151AAB6-9F70-1B0E-9ADF-C5B911D89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75" b="80000" l="25469" r="80000">
                        <a14:foregroundMark x1="63438" y1="28281" x2="63438" y2="27031"/>
                        <a14:foregroundMark x1="28594" y1="40313" x2="27344" y2="38750"/>
                        <a14:foregroundMark x1="26094" y1="41094" x2="26094" y2="38906"/>
                        <a14:foregroundMark x1="29844" y1="38594" x2="30469" y2="39844"/>
                        <a14:foregroundMark x1="45313" y1="66094" x2="47969" y2="66094"/>
                        <a14:foregroundMark x1="56719" y1="67188" x2="58906" y2="67031"/>
                        <a14:foregroundMark x1="61719" y1="67031" x2="62656" y2="67031"/>
                        <a14:foregroundMark x1="59219" y1="67344" x2="57188" y2="67656"/>
                        <a14:foregroundMark x1="37969" y1="79219" x2="37969" y2="79219"/>
                        <a14:foregroundMark x1="79688" y1="73906" x2="80000" y2="76406"/>
                        <a14:foregroundMark x1="25469" y1="74688" x2="25469" y2="7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17" t="22650" r="15383" b="13300"/>
          <a:stretch/>
        </p:blipFill>
        <p:spPr bwMode="auto">
          <a:xfrm>
            <a:off x="810000" y="3120063"/>
            <a:ext cx="3099987" cy="30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>
            <a:extLst>
              <a:ext uri="{FF2B5EF4-FFF2-40B4-BE49-F238E27FC236}">
                <a16:creationId xmlns:a16="http://schemas.microsoft.com/office/drawing/2014/main" id="{58091976-9691-10FF-20FF-0C3CD791C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00" b="94500" l="10000" r="90000">
                        <a14:foregroundMark x1="49900" y1="8700" x2="51900" y2="7400"/>
                        <a14:foregroundMark x1="77900" y1="12500" x2="77200" y2="12700"/>
                        <a14:foregroundMark x1="33200" y1="10000" x2="33200" y2="10000"/>
                        <a14:foregroundMark x1="35700" y1="10500" x2="35900" y2="11200"/>
                        <a14:foregroundMark x1="44800" y1="94500" x2="45500" y2="90800"/>
                        <a14:foregroundMark x1="76900" y1="13000" x2="74800" y2="13000"/>
                        <a14:backgroundMark x1="57300" y1="12300" x2="57300" y2="12300"/>
                        <a14:backgroundMark x1="56300" y1="19900" x2="56300" y2="1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041" y="2893423"/>
            <a:ext cx="3248623" cy="324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2EE0332-F5F2-9BF9-7ECE-04BF34BA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734" y="3262265"/>
            <a:ext cx="3795380" cy="216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468C755-E212-4ADA-3B6B-B746FB587ECE}"/>
              </a:ext>
            </a:extLst>
          </p:cNvPr>
          <p:cNvSpPr txBox="1"/>
          <p:nvPr/>
        </p:nvSpPr>
        <p:spPr>
          <a:xfrm>
            <a:off x="1226918" y="2247092"/>
            <a:ext cx="173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Cartesiana</a:t>
            </a:r>
            <a:r>
              <a:rPr lang="en-US" dirty="0"/>
              <a:t> XZ (</a:t>
            </a:r>
            <a:r>
              <a:rPr lang="en-US" dirty="0" err="1"/>
              <a:t>estilo</a:t>
            </a:r>
            <a:r>
              <a:rPr lang="en-US" dirty="0"/>
              <a:t> </a:t>
            </a:r>
            <a:r>
              <a:rPr lang="en-US" dirty="0" err="1"/>
              <a:t>prusa</a:t>
            </a:r>
            <a:r>
              <a:rPr lang="en-US" dirty="0"/>
              <a:t>)</a:t>
            </a:r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359AD9A-01DE-8B18-A57C-CCB4E77EF759}"/>
              </a:ext>
            </a:extLst>
          </p:cNvPr>
          <p:cNvSpPr txBox="1"/>
          <p:nvPr/>
        </p:nvSpPr>
        <p:spPr>
          <a:xfrm>
            <a:off x="4792897" y="2385591"/>
            <a:ext cx="205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Cartesiana</a:t>
            </a:r>
            <a:r>
              <a:rPr lang="en-US" dirty="0"/>
              <a:t> XY</a:t>
            </a:r>
            <a:endParaRPr lang="es-AR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61F2F6-4CF3-92C7-D223-8CBFFAD3AB91}"/>
              </a:ext>
            </a:extLst>
          </p:cNvPr>
          <p:cNvSpPr txBox="1"/>
          <p:nvPr/>
        </p:nvSpPr>
        <p:spPr>
          <a:xfrm>
            <a:off x="8674599" y="2385591"/>
            <a:ext cx="215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Cartesiana</a:t>
            </a:r>
            <a:r>
              <a:rPr lang="en-US" dirty="0"/>
              <a:t> XYZ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B987B69-2383-4C72-B9C6-85CB8EFFADDD}"/>
              </a:ext>
            </a:extLst>
          </p:cNvPr>
          <p:cNvSpPr txBox="1"/>
          <p:nvPr/>
        </p:nvSpPr>
        <p:spPr>
          <a:xfrm>
            <a:off x="1462927" y="6226145"/>
            <a:ext cx="136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Ender 3 V2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9B2E6B5-FAEE-FCAB-EE49-13571CA8B42E}"/>
              </a:ext>
            </a:extLst>
          </p:cNvPr>
          <p:cNvSpPr txBox="1"/>
          <p:nvPr/>
        </p:nvSpPr>
        <p:spPr>
          <a:xfrm>
            <a:off x="5135953" y="6240481"/>
            <a:ext cx="170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Ender 5 plus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4183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215</TotalTime>
  <Words>797</Words>
  <Application>Microsoft Office PowerPoint</Application>
  <PresentationFormat>Panorámica</PresentationFormat>
  <Paragraphs>226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2</vt:lpstr>
      <vt:lpstr>Citable</vt:lpstr>
      <vt:lpstr>Introducción</vt:lpstr>
      <vt:lpstr>Qué es una impresora 3D?</vt:lpstr>
      <vt:lpstr>Qué es una impresora 3D?</vt:lpstr>
      <vt:lpstr>Qué se puede imprimir?</vt:lpstr>
      <vt:lpstr>Algunos ejemplos</vt:lpstr>
      <vt:lpstr>Prototipo mendocino</vt:lpstr>
      <vt:lpstr>Otras impresiones</vt:lpstr>
      <vt:lpstr>Tipos de impresoras</vt:lpstr>
      <vt:lpstr>Cartesianas</vt:lpstr>
      <vt:lpstr>Movimiento de cartesianas</vt:lpstr>
      <vt:lpstr>Ventajas y Desventajas de Cartesianas</vt:lpstr>
      <vt:lpstr>COREXY</vt:lpstr>
      <vt:lpstr>DELTA</vt:lpstr>
      <vt:lpstr>Resina</vt:lpstr>
      <vt:lpstr>SLA vs DLP vs LCD</vt:lpstr>
      <vt:lpstr>SLA vs DLP</vt:lpstr>
      <vt:lpstr>Otras impresoras</vt:lpstr>
      <vt:lpstr>Filamentos</vt:lpstr>
      <vt:lpstr>PLA (Poliácido Láctico)</vt:lpstr>
      <vt:lpstr>PETG (Tereftalato de Polietileno Glicol)</vt:lpstr>
      <vt:lpstr>ABS (Acrilonitrilo Butadieno Estireno)</vt:lpstr>
      <vt:lpstr>NYLON</vt:lpstr>
      <vt:lpstr>HIPS (Poliestireno de alto impacto)</vt:lpstr>
      <vt:lpstr>Flexible o TPU(Elastómero termoplástico o TPE)</vt:lpstr>
      <vt:lpstr>Otros filamentos</vt:lpstr>
      <vt:lpstr>Algunos datos</vt:lpstr>
      <vt:lpstr>Aplicaciones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creator>Renzo Tassara</dc:creator>
  <cp:lastModifiedBy>Renzo Tassara</cp:lastModifiedBy>
  <cp:revision>2</cp:revision>
  <dcterms:created xsi:type="dcterms:W3CDTF">2023-04-18T13:40:59Z</dcterms:created>
  <dcterms:modified xsi:type="dcterms:W3CDTF">2023-09-07T20:29:28Z</dcterms:modified>
</cp:coreProperties>
</file>